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48" r:id="rId2"/>
    <p:sldMasterId id="2147483674" r:id="rId3"/>
  </p:sldMasterIdLst>
  <p:notesMasterIdLst>
    <p:notesMasterId r:id="rId8"/>
  </p:notesMasterIdLst>
  <p:handoutMasterIdLst>
    <p:handoutMasterId r:id="rId9"/>
  </p:handoutMasterIdLst>
  <p:sldIdLst>
    <p:sldId id="267" r:id="rId4"/>
    <p:sldId id="399" r:id="rId5"/>
    <p:sldId id="411" r:id="rId6"/>
    <p:sldId id="266" r:id="rId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5511"/>
    <a:srgbClr val="194971"/>
    <a:srgbClr val="E04F3A"/>
    <a:srgbClr val="F1A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42" autoAdjust="0"/>
    <p:restoredTop sz="94677" autoAdjust="0"/>
  </p:normalViewPr>
  <p:slideViewPr>
    <p:cSldViewPr snapToGrid="0">
      <p:cViewPr>
        <p:scale>
          <a:sx n="90" d="100"/>
          <a:sy n="90" d="100"/>
        </p:scale>
        <p:origin x="-696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-304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E55E2A5-0A38-4E70-8FAC-93419DC6ADF9}" type="datetimeFigureOut">
              <a:rPr lang="es-ES"/>
              <a:pPr>
                <a:defRPr/>
              </a:pPr>
              <a:t>05/07/2017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es-ES"/>
              <a:t>Instituto Nacional de Evaluación Educativa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A9040A5-D5A9-42D9-9639-BF2572864E6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210575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762A2DE-CAE6-4BE1-AF14-7E9BE12A16A2}" type="datetimeFigureOut">
              <a:rPr lang="es-ES"/>
              <a:pPr>
                <a:defRPr/>
              </a:pPr>
              <a:t>05/07/2017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s-ES"/>
              <a:t>Instituto Nacional de Evaluación Educativa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F87FBA-503F-4FC9-80B0-15C659AA7D8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043814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7057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Marcador de texto"/>
          <p:cNvSpPr>
            <a:spLocks noGrp="1"/>
          </p:cNvSpPr>
          <p:nvPr>
            <p:ph type="body" sz="quarter" idx="13"/>
          </p:nvPr>
        </p:nvSpPr>
        <p:spPr>
          <a:xfrm>
            <a:off x="457200" y="1628799"/>
            <a:ext cx="8229600" cy="4525200"/>
          </a:xfr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16280E-DED4-4981-80CB-10690ABBC0B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5" name="1 Marcador de pie de página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Instituto Nacional de Evaluación Educativa</a:t>
            </a:r>
          </a:p>
        </p:txBody>
      </p:sp>
    </p:spTree>
    <p:extLst>
      <p:ext uri="{BB962C8B-B14F-4D97-AF65-F5344CB8AC3E}">
        <p14:creationId xmlns:p14="http://schemas.microsoft.com/office/powerpoint/2010/main" val="18199049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sz="quarter" idx="16"/>
          </p:nvPr>
        </p:nvSpPr>
        <p:spPr>
          <a:xfrm>
            <a:off x="457200" y="1628773"/>
            <a:ext cx="8229600" cy="4525200"/>
          </a:xfrm>
        </p:spPr>
        <p:txBody>
          <a:bodyPr/>
          <a:lstStyle/>
          <a:p>
            <a:pPr lvl="0"/>
            <a:endParaRPr lang="es-ES" noProof="0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76BFD4-319F-4D0C-B9BD-AD500C74419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5" name="1 Marcador de pie de página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Instituto Nacional de Evaluación Educativa</a:t>
            </a:r>
          </a:p>
        </p:txBody>
      </p:sp>
    </p:spTree>
    <p:extLst>
      <p:ext uri="{BB962C8B-B14F-4D97-AF65-F5344CB8AC3E}">
        <p14:creationId xmlns:p14="http://schemas.microsoft.com/office/powerpoint/2010/main" val="33687468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ped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997968"/>
            <a:ext cx="8229600" cy="2871192"/>
          </a:xfrm>
          <a:prstGeom prst="rect">
            <a:avLst/>
          </a:prstGeom>
        </p:spPr>
        <p:txBody>
          <a:bodyPr/>
          <a:lstStyle>
            <a:lvl1pPr algn="ctr">
              <a:defRPr sz="28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spcAft>
                <a:spcPts val="600"/>
              </a:spcAft>
              <a:defRPr sz="1400" b="1">
                <a:solidFill>
                  <a:srgbClr val="E04F3A"/>
                </a:solidFill>
              </a:defRPr>
            </a:lvl1pPr>
          </a:lstStyle>
          <a:p>
            <a:pPr>
              <a:defRPr/>
            </a:pPr>
            <a:r>
              <a:rPr lang="es-ES">
                <a:solidFill>
                  <a:schemeClr val="tx1">
                    <a:tint val="75000"/>
                  </a:schemeClr>
                </a:solidFill>
              </a:rPr>
              <a:t>Instituto Nacional de Evaluación Educativa</a:t>
            </a:r>
          </a:p>
          <a:p>
            <a:pPr>
              <a:spcAft>
                <a:spcPct val="0"/>
              </a:spcAft>
              <a:defRPr/>
            </a:pPr>
            <a:r>
              <a:rPr lang="es-ES" sz="1200" b="0">
                <a:solidFill>
                  <a:schemeClr val="tx1">
                    <a:tint val="75000"/>
                  </a:schemeClr>
                </a:solidFill>
              </a:rPr>
              <a:t>Ministerio de Educación, Cultura y Deporte</a:t>
            </a:r>
          </a:p>
          <a:p>
            <a:pPr>
              <a:spcAft>
                <a:spcPct val="0"/>
              </a:spcAft>
              <a:defRPr/>
            </a:pPr>
            <a:r>
              <a:rPr lang="es-ES" sz="1200" b="0">
                <a:solidFill>
                  <a:schemeClr val="tx1">
                    <a:tint val="75000"/>
                  </a:schemeClr>
                </a:solidFill>
              </a:rPr>
              <a:t>Paseo del Prado, 28, 4.ª planta ‒ 28014 Madrid (España)</a:t>
            </a:r>
          </a:p>
          <a:p>
            <a:pPr>
              <a:spcAft>
                <a:spcPct val="0"/>
              </a:spcAft>
              <a:defRPr/>
            </a:pPr>
            <a:r>
              <a:rPr lang="es-ES" sz="1200" b="0"/>
              <a:t>www.mecd.gob.es/inee  blog.educalab.es/inee</a:t>
            </a:r>
          </a:p>
        </p:txBody>
      </p:sp>
    </p:spTree>
    <p:extLst>
      <p:ext uri="{BB962C8B-B14F-4D97-AF65-F5344CB8AC3E}">
        <p14:creationId xmlns:p14="http://schemas.microsoft.com/office/powerpoint/2010/main" val="137742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alpha val="34901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7 Imagen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02313"/>
            <a:ext cx="8642350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 userDrawn="1"/>
        </p:nvSpPr>
        <p:spPr>
          <a:xfrm>
            <a:off x="0" y="0"/>
            <a:ext cx="9144000" cy="5589588"/>
          </a:xfrm>
          <a:prstGeom prst="rect">
            <a:avLst/>
          </a:prstGeom>
          <a:solidFill>
            <a:schemeClr val="bg1">
              <a:lumMod val="85000"/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028" name="3 Marcador de título"/>
          <p:cNvSpPr>
            <a:spLocks noGrp="1"/>
          </p:cNvSpPr>
          <p:nvPr>
            <p:ph type="title"/>
          </p:nvPr>
        </p:nvSpPr>
        <p:spPr bwMode="auto">
          <a:xfrm>
            <a:off x="971550" y="274638"/>
            <a:ext cx="7200900" cy="502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595959"/>
          </a:solidFill>
          <a:latin typeface="+mj-lt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595959"/>
          </a:solidFill>
          <a:latin typeface="Calibri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404040"/>
          </a:solidFill>
          <a:latin typeface="Calibri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404040"/>
          </a:solidFill>
          <a:latin typeface="Calibri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404040"/>
          </a:solidFill>
          <a:latin typeface="Calibri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404040"/>
          </a:solidFill>
          <a:latin typeface="Calibri" pitchFamily="34" charset="0"/>
          <a:cs typeface="Arial" charset="0"/>
        </a:defRPr>
      </a:lvl9pPr>
    </p:titleStyle>
    <p:bodyStyle>
      <a:lvl1pPr algn="ctr" rtl="0" eaLnBrk="0" fontAlgn="base" hangingPunct="0">
        <a:spcBef>
          <a:spcPct val="20000"/>
        </a:spcBef>
        <a:spcAft>
          <a:spcPct val="0"/>
        </a:spcAft>
        <a:buClr>
          <a:srgbClr val="E04F3A"/>
        </a:buClr>
        <a:buSzPct val="85000"/>
        <a:buFont typeface="Wingdings" pitchFamily="2" charset="2"/>
        <a:defRPr lang="es-ES" altLang="es-ES" sz="3600" b="1" kern="1200" dirty="0">
          <a:solidFill>
            <a:srgbClr val="595959"/>
          </a:solidFill>
          <a:latin typeface="+mj-lt"/>
          <a:ea typeface="+mj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E04F3A"/>
        </a:buClr>
        <a:buFont typeface="Arial" charset="0"/>
        <a:buChar char="–"/>
        <a:defRPr sz="2400" kern="1200">
          <a:solidFill>
            <a:srgbClr val="595959"/>
          </a:solidFill>
          <a:latin typeface="+mn-lt"/>
          <a:ea typeface="+mn-ea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04F3A"/>
        </a:buClr>
        <a:buSzPct val="90000"/>
        <a:buFont typeface="Calibri" pitchFamily="34" charset="0"/>
        <a:buChar char="‒"/>
        <a:defRPr sz="2400" kern="1200">
          <a:solidFill>
            <a:srgbClr val="595959"/>
          </a:solidFill>
          <a:latin typeface="+mn-lt"/>
          <a:ea typeface="+mn-ea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34901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Marcador de título"/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7416800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Título diapositiva</a:t>
            </a:r>
          </a:p>
        </p:txBody>
      </p:sp>
      <p:sp>
        <p:nvSpPr>
          <p:cNvPr id="2051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2450" y="6308725"/>
            <a:ext cx="5143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18C960-93C8-4084-805F-F25C7CF95A6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  <p:pic>
        <p:nvPicPr>
          <p:cNvPr id="2053" name="10 Imagen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260350"/>
            <a:ext cx="792162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11 Conector recto"/>
          <p:cNvCxnSpPr/>
          <p:nvPr userDrawn="1"/>
        </p:nvCxnSpPr>
        <p:spPr>
          <a:xfrm>
            <a:off x="252000" y="1267619"/>
            <a:ext cx="8640000" cy="0"/>
          </a:xfrm>
          <a:prstGeom prst="line">
            <a:avLst/>
          </a:prstGeom>
          <a:ln w="50800">
            <a:gradFill flip="none" rotWithShape="1">
              <a:gsLst>
                <a:gs pos="0">
                  <a:srgbClr val="E04F3A"/>
                </a:gs>
                <a:gs pos="50000">
                  <a:srgbClr val="F1AE96"/>
                </a:gs>
                <a:gs pos="100000">
                  <a:srgbClr val="F1AE96">
                    <a:alpha val="10196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68313" y="6308725"/>
            <a:ext cx="67675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Instituto Nacional de Evaluación Educativa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595959"/>
          </a:solidFill>
          <a:latin typeface="+mj-lt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595959"/>
          </a:solidFill>
          <a:latin typeface="Calibri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595959"/>
          </a:solidFill>
          <a:latin typeface="Calibri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595959"/>
          </a:solidFill>
          <a:latin typeface="Calibri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595959"/>
          </a:solidFill>
          <a:latin typeface="Calibri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404040"/>
          </a:solidFill>
          <a:latin typeface="Calibri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404040"/>
          </a:solidFill>
          <a:latin typeface="Calibri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404040"/>
          </a:solidFill>
          <a:latin typeface="Calibri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404040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04F3A"/>
        </a:buClr>
        <a:buSzPct val="85000"/>
        <a:buFont typeface="Wingdings" pitchFamily="2" charset="2"/>
        <a:buChar char="§"/>
        <a:defRPr sz="2800" kern="1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E04F3A"/>
        </a:buClr>
        <a:buFont typeface="Arial" charset="0"/>
        <a:buChar char="–"/>
        <a:defRPr sz="2400" kern="1200">
          <a:solidFill>
            <a:srgbClr val="595959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04F3A"/>
        </a:buClr>
        <a:buSzPct val="90000"/>
        <a:buFont typeface="Calibri" pitchFamily="34" charset="0"/>
        <a:buChar char="‒"/>
        <a:defRPr sz="2400" kern="1200">
          <a:solidFill>
            <a:srgbClr val="595959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alpha val="34901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68313" y="5589588"/>
            <a:ext cx="8424862" cy="10842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Aft>
                <a:spcPct val="0"/>
              </a:spcAft>
              <a:defRPr sz="1200" b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spcAft>
                <a:spcPts val="600"/>
              </a:spcAft>
              <a:defRPr/>
            </a:pPr>
            <a:r>
              <a:rPr lang="es-ES" sz="1400" b="1"/>
              <a:t>Instituto Nacional de Evaluación Educativa</a:t>
            </a:r>
          </a:p>
          <a:p>
            <a:pPr>
              <a:defRPr/>
            </a:pPr>
            <a:r>
              <a:rPr lang="es-ES"/>
              <a:t>Ministerio de Educación, Cultura y Deporte</a:t>
            </a:r>
          </a:p>
          <a:p>
            <a:pPr>
              <a:defRPr/>
            </a:pPr>
            <a:r>
              <a:rPr lang="es-ES"/>
              <a:t>Paseo del Prado, 28, 4.ª planta ‒ 28014 Madrid (España)</a:t>
            </a:r>
          </a:p>
          <a:p>
            <a:pPr>
              <a:defRPr/>
            </a:pPr>
            <a:r>
              <a:rPr lang="es-ES">
                <a:solidFill>
                  <a:srgbClr val="E04F3A"/>
                </a:solidFill>
              </a:rPr>
              <a:t>www.mecd.gob.es/inee  blog.educalab.es/</a:t>
            </a:r>
            <a:r>
              <a:rPr lang="es-ES" err="1">
                <a:solidFill>
                  <a:srgbClr val="E04F3A"/>
                </a:solidFill>
              </a:rPr>
              <a:t>inee</a:t>
            </a:r>
            <a:endParaRPr lang="es-ES">
              <a:solidFill>
                <a:srgbClr val="E04F3A"/>
              </a:solidFill>
            </a:endParaRPr>
          </a:p>
        </p:txBody>
      </p:sp>
      <p:pic>
        <p:nvPicPr>
          <p:cNvPr id="3075" name="7 Imagen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68300"/>
            <a:ext cx="864235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595959"/>
          </a:solidFill>
          <a:latin typeface="+mj-lt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595959"/>
          </a:solidFill>
          <a:latin typeface="Calibri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595959"/>
          </a:solidFill>
          <a:latin typeface="Calibri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595959"/>
          </a:solidFill>
          <a:latin typeface="Calibri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595959"/>
          </a:solidFill>
          <a:latin typeface="Calibri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404040"/>
          </a:solidFill>
          <a:latin typeface="Calibri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404040"/>
          </a:solidFill>
          <a:latin typeface="Calibri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404040"/>
          </a:solidFill>
          <a:latin typeface="Calibri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404040"/>
          </a:solidFill>
          <a:latin typeface="Calibri" pitchFamily="34" charset="0"/>
          <a:cs typeface="Arial" charset="0"/>
        </a:defRPr>
      </a:lvl9pPr>
    </p:titleStyle>
    <p:bodyStyle>
      <a:lvl1pPr algn="ctr" rtl="0" eaLnBrk="0" fontAlgn="base" hangingPunct="0">
        <a:spcBef>
          <a:spcPct val="20000"/>
        </a:spcBef>
        <a:spcAft>
          <a:spcPct val="0"/>
        </a:spcAft>
        <a:buClr>
          <a:srgbClr val="E04F3A"/>
        </a:buClr>
        <a:buSzPct val="85000"/>
        <a:buFont typeface="Wingdings" pitchFamily="2" charset="2"/>
        <a:defRPr lang="es-ES" altLang="es-ES" sz="3600" b="1" kern="1200" dirty="0">
          <a:solidFill>
            <a:srgbClr val="595959"/>
          </a:solidFill>
          <a:latin typeface="+mj-lt"/>
          <a:ea typeface="+mj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E04F3A"/>
        </a:buClr>
        <a:buFont typeface="Arial" charset="0"/>
        <a:buChar char="–"/>
        <a:defRPr sz="2400" kern="1200">
          <a:solidFill>
            <a:srgbClr val="595959"/>
          </a:solidFill>
          <a:latin typeface="+mn-lt"/>
          <a:ea typeface="+mn-ea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04F3A"/>
        </a:buClr>
        <a:buSzPct val="90000"/>
        <a:buFont typeface="Calibri" pitchFamily="34" charset="0"/>
        <a:buChar char="‒"/>
        <a:defRPr sz="2400" kern="1200">
          <a:solidFill>
            <a:srgbClr val="595959"/>
          </a:solidFill>
          <a:latin typeface="+mn-lt"/>
          <a:ea typeface="+mn-ea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hyperlink" Target="http://www.mecd.gob.es/inee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blog.educalab.es/inee" TargetMode="External"/><Relationship Id="rId11" Type="http://schemas.openxmlformats.org/officeDocument/2006/relationships/image" Target="../media/image9.png"/><Relationship Id="rId5" Type="http://schemas.microsoft.com/office/2007/relationships/hdphoto" Target="../media/hdphoto2.wdp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hyperlink" Target="http://www.es.slideshare.net/INEE_MEC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194" t="22800" r="1045" b="10704"/>
          <a:stretch/>
        </p:blipFill>
        <p:spPr>
          <a:xfrm>
            <a:off x="-2" y="0"/>
            <a:ext cx="9144002" cy="5586934"/>
          </a:xfrm>
          <a:prstGeom prst="rect">
            <a:avLst/>
          </a:prstGeom>
        </p:spPr>
      </p:pic>
      <p:sp>
        <p:nvSpPr>
          <p:cNvPr id="9219" name="1 Título"/>
          <p:cNvSpPr>
            <a:spLocks noGrp="1"/>
          </p:cNvSpPr>
          <p:nvPr>
            <p:ph type="title"/>
          </p:nvPr>
        </p:nvSpPr>
        <p:spPr>
          <a:xfrm>
            <a:off x="971549" y="3657600"/>
            <a:ext cx="7200900" cy="1828800"/>
          </a:xfrm>
        </p:spPr>
        <p:txBody>
          <a:bodyPr/>
          <a:lstStyle/>
          <a:p>
            <a:r>
              <a:rPr lang="es-ES" altLang="es-ES" sz="3200" dirty="0" smtClean="0">
                <a:cs typeface="Arial" charset="0"/>
              </a:rPr>
              <a:t>Claves para la mejora educativa: una lectura de las evaluaciones internacionales</a:t>
            </a:r>
            <a:r>
              <a:rPr lang="es-ES" altLang="es-ES" sz="3200" smtClean="0">
                <a:cs typeface="Arial" charset="0"/>
              </a:rPr>
              <a:t/>
            </a:r>
            <a:br>
              <a:rPr lang="es-ES" altLang="es-ES" sz="3200" smtClean="0">
                <a:cs typeface="Arial" charset="0"/>
              </a:rPr>
            </a:br>
            <a:r>
              <a:rPr lang="es-ES" altLang="es-ES" sz="3200" smtClean="0">
                <a:cs typeface="Arial" charset="0"/>
              </a:rPr>
              <a:t>Santander, 3-5 julio, 2017</a:t>
            </a:r>
            <a:endParaRPr lang="es-ES" altLang="es-ES" sz="32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Conclusiones y reflexiones</a:t>
            </a:r>
            <a:endParaRPr lang="es-ES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016280E-DED4-4981-80CB-10690ABBC0B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s-ES" smtClean="0">
                <a:solidFill>
                  <a:prstClr val="black">
                    <a:tint val="75000"/>
                  </a:prstClr>
                </a:solidFill>
              </a:rPr>
              <a:t>Instituto Nacional de Evaluación Educativa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3"/>
          </p:nvPr>
        </p:nvSpPr>
        <p:spPr>
          <a:xfrm>
            <a:off x="457648" y="1296537"/>
            <a:ext cx="8290816" cy="4629029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_tradnl" sz="2000" dirty="0" smtClean="0"/>
              <a:t>Importancia de la </a:t>
            </a:r>
            <a:r>
              <a:rPr lang="es-ES_tradnl" sz="2000" dirty="0" err="1" smtClean="0"/>
              <a:t>evaluaci</a:t>
            </a:r>
            <a:r>
              <a:rPr lang="es-ES" sz="2000" dirty="0" err="1" smtClean="0"/>
              <a:t>ón</a:t>
            </a:r>
            <a:r>
              <a:rPr lang="es-ES" sz="2000" dirty="0"/>
              <a:t> </a:t>
            </a:r>
            <a:r>
              <a:rPr lang="es-ES" sz="2000" dirty="0" smtClean="0"/>
              <a:t>como instrumento al servicio de la mejora de la educación </a:t>
            </a:r>
            <a:endParaRPr lang="es-ES_tradnl" sz="20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_tradnl" sz="2000" dirty="0" smtClean="0"/>
              <a:t>Rasgos definitorios de una </a:t>
            </a:r>
            <a:r>
              <a:rPr lang="es-ES_tradnl" sz="2000" dirty="0" err="1" smtClean="0"/>
              <a:t>evaluaci</a:t>
            </a:r>
            <a:r>
              <a:rPr lang="es-ES" sz="2000" dirty="0" err="1" smtClean="0"/>
              <a:t>ón</a:t>
            </a:r>
            <a:r>
              <a:rPr lang="es-ES" sz="2000" dirty="0" smtClean="0"/>
              <a:t> externa </a:t>
            </a:r>
            <a:endParaRPr lang="es-ES_tradnl" sz="20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_tradnl" sz="2000" dirty="0" smtClean="0"/>
              <a:t>Evaluaciones externas nacionales e internacionales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_tradnl" sz="2000" dirty="0" smtClean="0"/>
              <a:t>Las evaluaciones tienen sus limitaciones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sz="2000" dirty="0"/>
              <a:t>Importancia de tener una visión de futuro a la hora de tomar decisiones partiendo siempre de las fortalezas de nuestro sistema (profesionalidad de nuestros docentes, excelente integración de la inmigración, bienestar de los estudiantes</a:t>
            </a:r>
            <a:r>
              <a:rPr lang="es-ES" sz="2000" dirty="0" smtClean="0"/>
              <a:t>)</a:t>
            </a:r>
            <a:endParaRPr lang="es-ES_tradnl" sz="20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_tradnl" sz="2000" dirty="0" smtClean="0"/>
              <a:t>Importancia de la </a:t>
            </a:r>
            <a:r>
              <a:rPr lang="es-ES_tradnl" sz="2000" dirty="0" err="1" smtClean="0"/>
              <a:t>autonom</a:t>
            </a:r>
            <a:r>
              <a:rPr lang="es-ES" sz="2000" dirty="0" err="1" smtClean="0"/>
              <a:t>ía</a:t>
            </a:r>
            <a:r>
              <a:rPr lang="es-ES" sz="2000" dirty="0" smtClean="0"/>
              <a:t> de los centros acompañada de la rendición de cuentas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s-ES" sz="2000" dirty="0" smtClean="0"/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endParaRPr lang="es-ES_tradnl" sz="2000" dirty="0" smtClean="0"/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endParaRPr lang="es-ES_tradnl" sz="20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s-ES_tradnl" sz="2400" dirty="0" smtClean="0"/>
          </a:p>
        </p:txBody>
      </p:sp>
    </p:spTree>
    <p:extLst>
      <p:ext uri="{BB962C8B-B14F-4D97-AF65-F5344CB8AC3E}">
        <p14:creationId xmlns:p14="http://schemas.microsoft.com/office/powerpoint/2010/main" val="126104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Conclusiones y reflexiones </a:t>
            </a:r>
            <a:endParaRPr lang="es-ES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A016280E-DED4-4981-80CB-10690ABBC0B6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s-ES" smtClean="0">
                <a:solidFill>
                  <a:prstClr val="black">
                    <a:tint val="75000"/>
                  </a:prstClr>
                </a:solidFill>
              </a:rPr>
              <a:t>Instituto Nacional de Evaluación Educativa</a:t>
            </a:r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13"/>
          </p:nvPr>
        </p:nvSpPr>
        <p:spPr>
          <a:xfrm>
            <a:off x="457648" y="1296537"/>
            <a:ext cx="8290816" cy="4629029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sz="2000" dirty="0"/>
              <a:t>Calidad + </a:t>
            </a:r>
            <a:r>
              <a:rPr lang="es-ES" sz="2000" dirty="0" smtClean="0"/>
              <a:t>equidad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sz="2000" dirty="0" smtClean="0"/>
              <a:t>Centrarse </a:t>
            </a:r>
            <a:r>
              <a:rPr lang="es-ES" sz="2000" dirty="0"/>
              <a:t>en el aprendizaje de los </a:t>
            </a:r>
            <a:r>
              <a:rPr lang="es-ES" sz="2000" dirty="0" smtClean="0"/>
              <a:t>alumnos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sz="2000" dirty="0" smtClean="0"/>
              <a:t>Formación del profesorado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sz="2000" dirty="0" smtClean="0"/>
              <a:t>Establecer fórmulas sistémicas de </a:t>
            </a:r>
            <a:r>
              <a:rPr lang="es-ES" sz="2000" smtClean="0"/>
              <a:t>colaboración de docentes </a:t>
            </a:r>
            <a:r>
              <a:rPr lang="es-ES" sz="2000" dirty="0" smtClean="0"/>
              <a:t>y </a:t>
            </a:r>
            <a:r>
              <a:rPr lang="es-ES" sz="2000" smtClean="0"/>
              <a:t>centros </a:t>
            </a:r>
            <a:endParaRPr lang="es-ES" sz="20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sz="2000" dirty="0" smtClean="0"/>
              <a:t>Búsqueda de resultados estables y sostenibles</a:t>
            </a:r>
            <a:endParaRPr lang="es-ES_tradnl" sz="2000" dirty="0" smtClean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_tradnl" sz="2000" dirty="0" smtClean="0"/>
              <a:t>Hemos aprendido sobre estrategias de </a:t>
            </a:r>
            <a:r>
              <a:rPr lang="es-ES" sz="2000" dirty="0" smtClean="0"/>
              <a:t>éxito en otros países que pueden marcar líneas de trabajo adaptándolas a nuestra realidad: Estonia, Portugal, países asiáticos. No hay fórmulas mágicas o únicas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sz="2000" dirty="0" smtClean="0"/>
              <a:t>Importancia de tener en cuenta las habilidades no cognitivas de tipo emocional y social para el desarrollo integral del alumno y la mejora de la educación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55694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s-ES" dirty="0">
                <a:solidFill>
                  <a:schemeClr val="tx1">
                    <a:tint val="75000"/>
                  </a:schemeClr>
                </a:solidFill>
              </a:rPr>
              <a:t>Instituto Nacional de Evaluación Educativa</a:t>
            </a:r>
          </a:p>
          <a:p>
            <a:pPr>
              <a:spcAft>
                <a:spcPct val="0"/>
              </a:spcAft>
              <a:defRPr/>
            </a:pPr>
            <a:r>
              <a:rPr lang="es-ES" sz="1200" b="0" dirty="0">
                <a:solidFill>
                  <a:schemeClr val="tx1">
                    <a:tint val="75000"/>
                  </a:schemeClr>
                </a:solidFill>
              </a:rPr>
              <a:t>Ministerio de Educación, Cultura y Deporte</a:t>
            </a:r>
          </a:p>
          <a:p>
            <a:pPr>
              <a:spcAft>
                <a:spcPct val="0"/>
              </a:spcAft>
              <a:defRPr/>
            </a:pPr>
            <a:r>
              <a:rPr lang="es-ES" sz="1200" b="0" dirty="0">
                <a:solidFill>
                  <a:schemeClr val="tx1">
                    <a:tint val="75000"/>
                  </a:schemeClr>
                </a:solidFill>
              </a:rPr>
              <a:t>Paseo del Prado, 28, 4.ª planta ‒ 28014 Madrid (España)</a:t>
            </a:r>
          </a:p>
          <a:p>
            <a:pPr>
              <a:spcAft>
                <a:spcPct val="0"/>
              </a:spcAft>
              <a:defRPr/>
            </a:pPr>
            <a:r>
              <a:rPr lang="es-ES" sz="1200" b="0" dirty="0"/>
              <a:t>www.mecd.gob.es/inee  blog.educalab.es/</a:t>
            </a:r>
            <a:r>
              <a:rPr lang="es-ES" sz="1200" b="0" dirty="0" err="1"/>
              <a:t>inee</a:t>
            </a:r>
            <a:endParaRPr lang="es-ES" sz="1200" b="0" dirty="0"/>
          </a:p>
        </p:txBody>
      </p:sp>
      <p:sp>
        <p:nvSpPr>
          <p:cNvPr id="28676" name="AutoShape 5" descr="Resultado de imagen de http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28677" name="AutoShape 7" descr="Resultado de imagen de http"/>
          <p:cNvSpPr>
            <a:spLocks noChangeAspect="1" noChangeArrowheads="1"/>
          </p:cNvSpPr>
          <p:nvPr/>
        </p:nvSpPr>
        <p:spPr bwMode="auto">
          <a:xfrm>
            <a:off x="296863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28686" name="AutoShape 13" descr="Resultado de imagen de slideshare"/>
          <p:cNvSpPr>
            <a:spLocks noChangeAspect="1" noChangeArrowheads="1"/>
          </p:cNvSpPr>
          <p:nvPr/>
        </p:nvSpPr>
        <p:spPr bwMode="auto">
          <a:xfrm>
            <a:off x="449263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28687" name="AutoShape 15" descr="Resultado de imagen de slideshare"/>
          <p:cNvSpPr>
            <a:spLocks noChangeAspect="1" noChangeArrowheads="1"/>
          </p:cNvSpPr>
          <p:nvPr/>
        </p:nvSpPr>
        <p:spPr bwMode="auto">
          <a:xfrm>
            <a:off x="601663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es-ES" altLang="es-ES"/>
          </a:p>
        </p:txBody>
      </p:sp>
      <p:sp>
        <p:nvSpPr>
          <p:cNvPr id="21" name="1 Título"/>
          <p:cNvSpPr txBox="1">
            <a:spLocks/>
          </p:cNvSpPr>
          <p:nvPr/>
        </p:nvSpPr>
        <p:spPr bwMode="auto">
          <a:xfrm>
            <a:off x="485685" y="1553692"/>
            <a:ext cx="8229600" cy="914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595959"/>
                </a:solidFill>
                <a:latin typeface="Calibri" pitchFamily="34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595959"/>
                </a:solidFill>
                <a:latin typeface="Calibri" pitchFamily="34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595959"/>
                </a:solidFill>
                <a:latin typeface="Calibri" pitchFamily="34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595959"/>
                </a:solidFill>
                <a:latin typeface="Calibri" pitchFamily="34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04040"/>
                </a:solidFill>
                <a:latin typeface="Calibri" pitchFamily="34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04040"/>
                </a:solidFill>
                <a:latin typeface="Calibri" pitchFamily="34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04040"/>
                </a:solidFill>
                <a:latin typeface="Calibri" pitchFamily="34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404040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s-ES" altLang="es-ES" sz="4400" b="1" dirty="0">
                <a:solidFill>
                  <a:srgbClr val="595959"/>
                </a:solidFill>
                <a:cs typeface="Arial" charset="0"/>
              </a:rPr>
              <a:t>¡</a:t>
            </a:r>
            <a:r>
              <a:rPr lang="es-ES" altLang="es-ES" sz="4400" b="1" dirty="0" smtClean="0">
                <a:solidFill>
                  <a:srgbClr val="595959"/>
                </a:solidFill>
                <a:cs typeface="Arial" charset="0"/>
              </a:rPr>
              <a:t>Muchas gracias!</a:t>
            </a:r>
          </a:p>
        </p:txBody>
      </p:sp>
      <p:sp>
        <p:nvSpPr>
          <p:cNvPr id="11" name="10 CuadroTexto"/>
          <p:cNvSpPr txBox="1">
            <a:spLocks noChangeArrowheads="1"/>
          </p:cNvSpPr>
          <p:nvPr/>
        </p:nvSpPr>
        <p:spPr bwMode="auto">
          <a:xfrm>
            <a:off x="1958156" y="3012060"/>
            <a:ext cx="2466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s-ES" altLang="es-ES" dirty="0">
                <a:hlinkClick r:id="rId2"/>
              </a:rPr>
              <a:t>www.mecd.gob.es/inee</a:t>
            </a:r>
            <a:r>
              <a:rPr lang="es-ES" altLang="es-ES" dirty="0"/>
              <a:t> </a:t>
            </a:r>
          </a:p>
        </p:txBody>
      </p:sp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413" y="4617731"/>
            <a:ext cx="639763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12 CuadroTexto"/>
          <p:cNvSpPr txBox="1">
            <a:spLocks noChangeArrowheads="1"/>
          </p:cNvSpPr>
          <p:nvPr/>
        </p:nvSpPr>
        <p:spPr bwMode="auto">
          <a:xfrm>
            <a:off x="1416943" y="4752152"/>
            <a:ext cx="13882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s-ES" altLang="es-ES" dirty="0"/>
              <a:t>@</a:t>
            </a:r>
            <a:r>
              <a:rPr lang="es-ES" altLang="es-ES" dirty="0" err="1" smtClean="0"/>
              <a:t>educaINEE</a:t>
            </a:r>
            <a:endParaRPr lang="es-ES" altLang="es-ES" dirty="0" smtClean="0"/>
          </a:p>
        </p:txBody>
      </p:sp>
      <p:pic>
        <p:nvPicPr>
          <p:cNvPr id="14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ED5511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592" y="3709085"/>
            <a:ext cx="151447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14 CuadroTexto"/>
          <p:cNvSpPr txBox="1">
            <a:spLocks noChangeArrowheads="1"/>
          </p:cNvSpPr>
          <p:nvPr/>
        </p:nvSpPr>
        <p:spPr bwMode="auto">
          <a:xfrm>
            <a:off x="2111044" y="3916408"/>
            <a:ext cx="2362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s-ES" altLang="es-ES" dirty="0">
                <a:hlinkClick r:id="rId6"/>
              </a:rPr>
              <a:t>blog.educalab.es/</a:t>
            </a:r>
            <a:r>
              <a:rPr lang="es-ES" altLang="es-ES" dirty="0" err="1">
                <a:hlinkClick r:id="rId6"/>
              </a:rPr>
              <a:t>inee</a:t>
            </a:r>
            <a:r>
              <a:rPr lang="es-ES" altLang="es-ES" dirty="0"/>
              <a:t>  </a:t>
            </a:r>
          </a:p>
        </p:txBody>
      </p:sp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753" y="4617731"/>
            <a:ext cx="668337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16 CuadroTexto"/>
          <p:cNvSpPr txBox="1">
            <a:spLocks noChangeArrowheads="1"/>
          </p:cNvSpPr>
          <p:nvPr/>
        </p:nvSpPr>
        <p:spPr bwMode="auto">
          <a:xfrm>
            <a:off x="6058631" y="4751597"/>
            <a:ext cx="1241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s-ES" altLang="es-ES" dirty="0"/>
              <a:t>INEE MECD</a:t>
            </a:r>
          </a:p>
        </p:txBody>
      </p:sp>
      <p:pic>
        <p:nvPicPr>
          <p:cNvPr id="18" name="Picture 1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594" y="2706324"/>
            <a:ext cx="808037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5913813" y="2949993"/>
            <a:ext cx="30527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s-ES" altLang="es-ES" dirty="0">
                <a:hlinkClick r:id="rId9"/>
              </a:rPr>
              <a:t>es.slideshare.net/INEE_MECD</a:t>
            </a:r>
            <a:r>
              <a:rPr lang="es-ES" altLang="es-ES" dirty="0"/>
              <a:t> </a:t>
            </a:r>
          </a:p>
        </p:txBody>
      </p:sp>
      <p:sp>
        <p:nvSpPr>
          <p:cNvPr id="22" name="21 CuadroTexto"/>
          <p:cNvSpPr txBox="1">
            <a:spLocks noChangeArrowheads="1"/>
          </p:cNvSpPr>
          <p:nvPr/>
        </p:nvSpPr>
        <p:spPr bwMode="auto">
          <a:xfrm>
            <a:off x="6422893" y="3852896"/>
            <a:ext cx="1898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s-ES" altLang="es-ES" dirty="0">
                <a:hlinkClick r:id="rId6"/>
              </a:rPr>
              <a:t>educalab.es/</a:t>
            </a:r>
            <a:r>
              <a:rPr lang="es-ES" altLang="es-ES" dirty="0" err="1">
                <a:hlinkClick r:id="rId6"/>
              </a:rPr>
              <a:t>inee</a:t>
            </a:r>
            <a:r>
              <a:rPr lang="es-ES" altLang="es-ES" dirty="0"/>
              <a:t>  </a:t>
            </a:r>
          </a:p>
        </p:txBody>
      </p:sp>
      <p:pic>
        <p:nvPicPr>
          <p:cNvPr id="2054" name="Picture 6" descr="Información, Hotel, Red Internet, Comunicació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67" y="2566186"/>
            <a:ext cx="1934779" cy="1088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4 Grupo"/>
          <p:cNvGrpSpPr/>
          <p:nvPr/>
        </p:nvGrpSpPr>
        <p:grpSpPr>
          <a:xfrm>
            <a:off x="4972765" y="3778879"/>
            <a:ext cx="1410464" cy="517922"/>
            <a:chOff x="5136537" y="5115807"/>
            <a:chExt cx="1410464" cy="517922"/>
          </a:xfrm>
        </p:grpSpPr>
        <p:sp>
          <p:nvSpPr>
            <p:cNvPr id="4" name="3 Rectángulo redondeado"/>
            <p:cNvSpPr/>
            <p:nvPr/>
          </p:nvSpPr>
          <p:spPr>
            <a:xfrm>
              <a:off x="5136538" y="5115807"/>
              <a:ext cx="1369520" cy="517922"/>
            </a:xfrm>
            <a:prstGeom prst="roundRect">
              <a:avLst/>
            </a:prstGeom>
            <a:solidFill>
              <a:srgbClr val="194971"/>
            </a:solidFill>
            <a:ln>
              <a:solidFill>
                <a:srgbClr val="1949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2058" name="Picture 10" descr="Logo EducaLAB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6537" y="5143103"/>
              <a:ext cx="1410464" cy="446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INEE (intro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INEE (cuerpo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INEE (outro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4328</TotalTime>
  <Words>241</Words>
  <Application>Microsoft Office PowerPoint</Application>
  <PresentationFormat>Presentación en pantalla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tema INEE (intro)</vt:lpstr>
      <vt:lpstr>tema INEE (cuerpo)</vt:lpstr>
      <vt:lpstr>tema INEE (outro)</vt:lpstr>
      <vt:lpstr>Claves para la mejora educativa: una lectura de las evaluaciones internacionales Santander, 3-5 julio, 2017</vt:lpstr>
      <vt:lpstr>Conclusiones y reflexiones</vt:lpstr>
      <vt:lpstr>Conclusiones y reflexiones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Noelia Martínez García</dc:creator>
  <cp:lastModifiedBy>PCUIMP1015</cp:lastModifiedBy>
  <cp:revision>276</cp:revision>
  <dcterms:created xsi:type="dcterms:W3CDTF">2016-06-20T08:06:26Z</dcterms:created>
  <dcterms:modified xsi:type="dcterms:W3CDTF">2017-07-05T10:03:06Z</dcterms:modified>
</cp:coreProperties>
</file>