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4" r:id="rId6"/>
    <p:sldId id="261" r:id="rId7"/>
    <p:sldId id="259" r:id="rId8"/>
    <p:sldId id="25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7BE98-A8CE-466F-BC26-8548E5607C6D}" type="datetimeFigureOut">
              <a:rPr lang="es-ES" smtClean="0"/>
              <a:pPr/>
              <a:t>11/07/2017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C2B15-5F74-4004-9A5F-F8996D6469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sef.es/olimpiada-espanola-de-fisic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sef.es/olimpiadas-nacionales-celebrada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Olimpiada_Iberoamericana_de_F%C3%ADsica" TargetMode="External"/><Relationship Id="rId2" Type="http://schemas.openxmlformats.org/officeDocument/2006/relationships/hyperlink" Target="http://ipho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sef.es/problemas-de-la-oe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/>
          <a:srcRect l="21534" t="23898" r="47931" b="18561"/>
          <a:stretch/>
        </p:blipFill>
        <p:spPr bwMode="auto">
          <a:xfrm>
            <a:off x="1259632" y="116632"/>
            <a:ext cx="6120680" cy="6477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42439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Competición anual sobre conocimientos de Física para estudiantes de Bachillerato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27311"/>
            <a:ext cx="3264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800" b="0" i="0" u="none" strike="noStrike" cap="none" normalizeH="0" baseline="0" dirty="0" smtClean="0">
                <a:ln>
                  <a:noFill/>
                </a:ln>
                <a:solidFill>
                  <a:srgbClr val="330099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¿Qué es?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552" y="437962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latin typeface="Arial"/>
                <a:cs typeface="Arial"/>
              </a:rPr>
              <a:t>● </a:t>
            </a:r>
            <a:r>
              <a:rPr lang="es-ES" sz="3200" dirty="0" smtClean="0"/>
              <a:t>Fomentar las vocaciones científicas</a:t>
            </a:r>
          </a:p>
          <a:p>
            <a:r>
              <a:rPr lang="es-ES" sz="3200" dirty="0" smtClean="0">
                <a:latin typeface="Arial"/>
                <a:cs typeface="Arial"/>
              </a:rPr>
              <a:t>● </a:t>
            </a:r>
            <a:r>
              <a:rPr lang="es-ES" sz="3200" dirty="0" smtClean="0"/>
              <a:t>Promover la enseñanza de la Física y la ciencia</a:t>
            </a:r>
          </a:p>
          <a:p>
            <a:r>
              <a:rPr lang="es-ES" sz="3200" dirty="0" smtClean="0">
                <a:latin typeface="Arial"/>
                <a:cs typeface="Arial"/>
              </a:rPr>
              <a:t>● </a:t>
            </a:r>
            <a:r>
              <a:rPr lang="es-ES" sz="3200" dirty="0" smtClean="0"/>
              <a:t>Seleccionar para las fases internacionales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7544" y="3382541"/>
            <a:ext cx="29724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Objetivo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088152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Las </a:t>
            </a:r>
            <a:r>
              <a:rPr lang="es-ES" sz="3200" b="1" dirty="0" smtClean="0"/>
              <a:t>competiciones de carácter intelectual </a:t>
            </a:r>
            <a:r>
              <a:rPr lang="es-ES" sz="3200" dirty="0" smtClean="0"/>
              <a:t>entre los alumnos de enseñanzas medias gozan de amplia </a:t>
            </a:r>
            <a:r>
              <a:rPr lang="es-ES" sz="3200" b="1" dirty="0" smtClean="0"/>
              <a:t>tradición en países </a:t>
            </a:r>
            <a:r>
              <a:rPr lang="es-ES" sz="3200" dirty="0" smtClean="0"/>
              <a:t>como Inglaterra, Francia, Estados Unidos, etc., en los que la entrada en </a:t>
            </a:r>
            <a:r>
              <a:rPr lang="es-ES" sz="3200" b="1" dirty="0" smtClean="0"/>
              <a:t>facultades universitarias </a:t>
            </a:r>
            <a:r>
              <a:rPr lang="es-ES" sz="3200" dirty="0" smtClean="0"/>
              <a:t>de prestigio se ve precedida de una </a:t>
            </a:r>
            <a:r>
              <a:rPr lang="es-ES" sz="3200" b="1" dirty="0" smtClean="0"/>
              <a:t>selección</a:t>
            </a:r>
          </a:p>
          <a:p>
            <a:endParaRPr lang="es-ES" sz="3200" dirty="0" smtClean="0"/>
          </a:p>
          <a:p>
            <a:r>
              <a:rPr lang="es-ES" sz="3200" dirty="0" smtClean="0"/>
              <a:t>Finalidad </a:t>
            </a:r>
            <a:r>
              <a:rPr lang="es-ES" sz="3200" b="1" dirty="0" smtClean="0"/>
              <a:t>incentivar</a:t>
            </a:r>
            <a:r>
              <a:rPr lang="es-ES" sz="3200" dirty="0" smtClean="0"/>
              <a:t> a las personas con talento a obtener </a:t>
            </a:r>
            <a:r>
              <a:rPr lang="es-ES" sz="3200" b="1" dirty="0" smtClean="0"/>
              <a:t>mejores resultados escolares</a:t>
            </a:r>
            <a:r>
              <a:rPr lang="es-ES" sz="3200" dirty="0" smtClean="0"/>
              <a:t>, a la vez que permite </a:t>
            </a:r>
            <a:r>
              <a:rPr lang="es-ES" sz="3200" b="1" dirty="0" smtClean="0"/>
              <a:t>descubrir y seleccionar a los más brillantes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55657"/>
            <a:ext cx="7031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800" b="0" i="0" u="none" strike="noStrike" cap="none" normalizeH="0" baseline="0" dirty="0" smtClean="0">
                <a:ln>
                  <a:noFill/>
                </a:ln>
                <a:solidFill>
                  <a:srgbClr val="330099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Marco /</a:t>
            </a:r>
            <a:r>
              <a:rPr kumimoji="0" lang="es-ES" sz="4800" b="0" i="0" u="none" strike="noStrike" cap="none" normalizeH="0" dirty="0" smtClean="0">
                <a:ln>
                  <a:noFill/>
                </a:ln>
                <a:solidFill>
                  <a:srgbClr val="330099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justificación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ministerio educació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5151"/>
            <a:ext cx="5400040" cy="148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esultado de imagen para cniie"/>
          <p:cNvPicPr/>
          <p:nvPr/>
        </p:nvPicPr>
        <p:blipFill>
          <a:blip r:embed="rId3" cstate="print"/>
          <a:srcRect l="2116" t="26148" r="2293" b="26502"/>
          <a:stretch>
            <a:fillRect/>
          </a:stretch>
        </p:blipFill>
        <p:spPr bwMode="auto">
          <a:xfrm>
            <a:off x="5554613" y="6147817"/>
            <a:ext cx="3589387" cy="71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Imagen" descr="logo RSE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2348880"/>
            <a:ext cx="4122698" cy="2736304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395536" y="1055638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Real Sociedad Española de Física</a:t>
            </a:r>
          </a:p>
          <a:p>
            <a:r>
              <a:rPr lang="es-ES" sz="3200" dirty="0" smtClean="0"/>
              <a:t>Ministerio de Educación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58559"/>
            <a:ext cx="59804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800" dirty="0" smtClean="0">
                <a:solidFill>
                  <a:srgbClr val="330099"/>
                </a:solidFill>
                <a:latin typeface="Arial Black" pitchFamily="34" charset="0"/>
                <a:cs typeface="Times New Roman" pitchFamily="18" charset="0"/>
              </a:rPr>
              <a:t>¿Quién organiza?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1185719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cs typeface="Arial"/>
              </a:rPr>
              <a:t>● </a:t>
            </a:r>
            <a:r>
              <a:rPr lang="es-ES" sz="3200" b="1" dirty="0" smtClean="0">
                <a:cs typeface="Arial"/>
              </a:rPr>
              <a:t>Fase local </a:t>
            </a:r>
            <a:r>
              <a:rPr lang="es-ES" sz="3200" dirty="0" smtClean="0">
                <a:cs typeface="Arial"/>
              </a:rPr>
              <a:t>(o de </a:t>
            </a:r>
            <a:r>
              <a:rPr lang="es-ES" sz="3200" dirty="0" smtClean="0"/>
              <a:t>distrito universitario)</a:t>
            </a:r>
          </a:p>
          <a:p>
            <a:endParaRPr lang="es-ES" sz="3200" dirty="0" smtClean="0"/>
          </a:p>
          <a:p>
            <a:r>
              <a:rPr lang="es-ES" sz="3200" dirty="0" smtClean="0">
                <a:cs typeface="Arial"/>
              </a:rPr>
              <a:t>●</a:t>
            </a:r>
            <a:r>
              <a:rPr lang="es-ES" sz="3200" dirty="0" smtClean="0"/>
              <a:t> </a:t>
            </a:r>
            <a:r>
              <a:rPr lang="es-ES" sz="3200" b="1" dirty="0" smtClean="0"/>
              <a:t>Fase nacional </a:t>
            </a:r>
            <a:r>
              <a:rPr lang="es-ES" sz="3200" dirty="0" smtClean="0"/>
              <a:t>(</a:t>
            </a:r>
            <a:r>
              <a:rPr lang="es-ES" sz="3200" dirty="0" smtClean="0">
                <a:hlinkClick r:id="rId2"/>
              </a:rPr>
              <a:t>Olimpiada Española - OEF</a:t>
            </a:r>
            <a:r>
              <a:rPr lang="es-ES" sz="3200" dirty="0" smtClean="0"/>
              <a:t>) </a:t>
            </a:r>
          </a:p>
          <a:p>
            <a:r>
              <a:rPr lang="es-ES" sz="3200" dirty="0" smtClean="0"/>
              <a:t>Compiten 136 estudiantes</a:t>
            </a:r>
          </a:p>
          <a:p>
            <a:r>
              <a:rPr lang="es-ES" sz="3200" dirty="0" smtClean="0"/>
              <a:t>25 universidades o agrupaciones</a:t>
            </a:r>
          </a:p>
          <a:p>
            <a:endParaRPr lang="es-ES" sz="3200" dirty="0" smtClean="0"/>
          </a:p>
          <a:p>
            <a:r>
              <a:rPr lang="es-ES" sz="3200" dirty="0" smtClean="0">
                <a:cs typeface="Arial"/>
              </a:rPr>
              <a:t>●</a:t>
            </a:r>
            <a:r>
              <a:rPr lang="es-ES" sz="3200" dirty="0" smtClean="0"/>
              <a:t> </a:t>
            </a:r>
            <a:r>
              <a:rPr lang="es-ES" sz="3200" b="1" dirty="0" smtClean="0"/>
              <a:t>Fases internacionales</a:t>
            </a:r>
          </a:p>
          <a:p>
            <a:r>
              <a:rPr lang="es-ES" sz="3200" dirty="0" smtClean="0"/>
              <a:t>- </a:t>
            </a:r>
            <a:r>
              <a:rPr lang="es-ES" sz="3200" b="1" i="1" dirty="0" smtClean="0"/>
              <a:t>International </a:t>
            </a:r>
            <a:r>
              <a:rPr lang="es-ES" sz="3200" b="1" i="1" dirty="0" err="1" smtClean="0"/>
              <a:t>Physics</a:t>
            </a:r>
            <a:r>
              <a:rPr lang="es-ES" sz="3200" b="1" i="1" dirty="0" smtClean="0"/>
              <a:t> </a:t>
            </a:r>
            <a:r>
              <a:rPr lang="es-ES" sz="3200" b="1" i="1" dirty="0" err="1" smtClean="0"/>
              <a:t>Olympiad</a:t>
            </a:r>
            <a:r>
              <a:rPr lang="es-ES" sz="3200" b="1" i="1" dirty="0" smtClean="0"/>
              <a:t> </a:t>
            </a:r>
            <a:r>
              <a:rPr lang="es-ES" sz="3200" dirty="0" smtClean="0"/>
              <a:t>(</a:t>
            </a:r>
            <a:r>
              <a:rPr lang="es-ES" sz="3200" dirty="0" err="1" smtClean="0"/>
              <a:t>IPhO</a:t>
            </a:r>
            <a:r>
              <a:rPr lang="es-ES" sz="3200" dirty="0" smtClean="0"/>
              <a:t>)</a:t>
            </a:r>
          </a:p>
          <a:p>
            <a:r>
              <a:rPr lang="es-ES" sz="3200" dirty="0" smtClean="0"/>
              <a:t>Del 1º al 5º</a:t>
            </a:r>
          </a:p>
          <a:p>
            <a:pPr>
              <a:buFontTx/>
              <a:buChar char="-"/>
            </a:pPr>
            <a:r>
              <a:rPr lang="es-ES" sz="3200" b="1" dirty="0" smtClean="0"/>
              <a:t> Olimpiada Iberoamericana </a:t>
            </a:r>
            <a:r>
              <a:rPr lang="es-ES" sz="3200" dirty="0" smtClean="0"/>
              <a:t>(</a:t>
            </a:r>
            <a:r>
              <a:rPr lang="es-ES" sz="3200" dirty="0" err="1" smtClean="0"/>
              <a:t>OlbF</a:t>
            </a:r>
            <a:r>
              <a:rPr lang="es-ES" sz="3200" dirty="0" smtClean="0"/>
              <a:t>)</a:t>
            </a:r>
          </a:p>
          <a:p>
            <a:r>
              <a:rPr lang="es-ES" sz="3200" dirty="0" smtClean="0"/>
              <a:t>Del 4º al 9º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188640"/>
            <a:ext cx="7265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800" dirty="0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Estructura – 3 FASES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44624"/>
            <a:ext cx="28504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800" dirty="0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Historia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077699"/>
            <a:ext cx="88924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Observador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del MEC en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 XIX Olimpiada Internacional (Austria,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1988)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 smtClean="0">
                <a:cs typeface="Arial" pitchFamily="34" charset="0"/>
              </a:rPr>
              <a:t>Observador de la RSEF a la XX Olimpiada (Varsovia,1989)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cs typeface="Arial" pitchFamily="34" charset="0"/>
              </a:rPr>
              <a:t>MEC encarga a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 RSEF la organización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La RSEF regula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 forma estatutaria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Primera participación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en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Groningen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(Holanda), en 1990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Diálogo abierto entre la RSEF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 la Subdirección de Becas y Promoción Educativa (MEC): creación de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convenio regulador</a:t>
            </a:r>
            <a:r>
              <a:rPr kumimoji="0" lang="es-E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</a:t>
            </a:r>
            <a:r>
              <a:rPr kumimoji="0" lang="es-E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patrocinio del MEC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  <a:hlinkClick r:id="rId2"/>
              </a:rPr>
              <a:t>Olimpiadas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  <a:hlinkClick r:id="rId2"/>
              </a:rPr>
              <a:t> celebradas</a:t>
            </a:r>
            <a:endParaRPr lang="es-ES" sz="24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98072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i="1" dirty="0" smtClean="0">
                <a:hlinkClick r:id="rId2"/>
              </a:rPr>
              <a:t>International </a:t>
            </a:r>
            <a:r>
              <a:rPr lang="es-ES" sz="3200" b="1" i="1" dirty="0" err="1" smtClean="0">
                <a:hlinkClick r:id="rId2"/>
              </a:rPr>
              <a:t>Physics</a:t>
            </a:r>
            <a:r>
              <a:rPr lang="es-ES" sz="3200" b="1" i="1" dirty="0" smtClean="0">
                <a:hlinkClick r:id="rId2"/>
              </a:rPr>
              <a:t> </a:t>
            </a:r>
            <a:r>
              <a:rPr lang="es-ES" sz="3200" b="1" i="1" dirty="0" err="1" smtClean="0">
                <a:hlinkClick r:id="rId2"/>
              </a:rPr>
              <a:t>Olympiad</a:t>
            </a:r>
            <a:r>
              <a:rPr lang="es-ES" sz="3200" b="1" i="1" dirty="0" smtClean="0">
                <a:hlinkClick r:id="rId2"/>
              </a:rPr>
              <a:t> </a:t>
            </a:r>
            <a:r>
              <a:rPr lang="es-ES" sz="3200" dirty="0" smtClean="0">
                <a:hlinkClick r:id="rId2"/>
              </a:rPr>
              <a:t>(</a:t>
            </a:r>
            <a:r>
              <a:rPr lang="es-ES" sz="3200" dirty="0" err="1" smtClean="0">
                <a:hlinkClick r:id="rId2"/>
              </a:rPr>
              <a:t>IPhO</a:t>
            </a:r>
            <a:r>
              <a:rPr lang="es-ES" sz="3200" dirty="0" smtClean="0">
                <a:hlinkClick r:id="rId2"/>
              </a:rPr>
              <a:t>)</a:t>
            </a:r>
            <a:endParaRPr lang="es-ES" sz="3200" dirty="0" smtClean="0"/>
          </a:p>
          <a:p>
            <a:r>
              <a:rPr lang="es-ES" sz="3200" dirty="0" smtClean="0"/>
              <a:t>Desde 1967</a:t>
            </a:r>
          </a:p>
          <a:p>
            <a:r>
              <a:rPr lang="es-ES" sz="3200" dirty="0" smtClean="0"/>
              <a:t>En la actualidad estas pruebas se han institucionalizado y se ha creado una secretaría permanente con sede en Polonia</a:t>
            </a:r>
          </a:p>
          <a:p>
            <a:r>
              <a:rPr lang="es-ES" sz="3200" dirty="0" smtClean="0"/>
              <a:t>Más de 80 países y 400 concursantes</a:t>
            </a:r>
          </a:p>
          <a:p>
            <a:endParaRPr lang="es-ES" sz="3200" dirty="0" smtClean="0"/>
          </a:p>
          <a:p>
            <a:r>
              <a:rPr lang="es-ES" sz="3200" b="1" dirty="0" smtClean="0">
                <a:hlinkClick r:id="rId3"/>
              </a:rPr>
              <a:t>Olimpiada Iberoamericana </a:t>
            </a:r>
            <a:r>
              <a:rPr lang="es-ES" sz="3200" dirty="0" smtClean="0">
                <a:hlinkClick r:id="rId3"/>
              </a:rPr>
              <a:t>(</a:t>
            </a:r>
            <a:r>
              <a:rPr lang="es-ES" sz="3200" dirty="0" err="1" smtClean="0">
                <a:hlinkClick r:id="rId3"/>
              </a:rPr>
              <a:t>OlbF</a:t>
            </a:r>
            <a:r>
              <a:rPr lang="es-ES" sz="3200" dirty="0" smtClean="0">
                <a:hlinkClick r:id="rId3"/>
              </a:rPr>
              <a:t>)</a:t>
            </a:r>
            <a:endParaRPr lang="es-ES" sz="3200" dirty="0" smtClean="0"/>
          </a:p>
          <a:p>
            <a:r>
              <a:rPr lang="es-ES" sz="3200" dirty="0" smtClean="0"/>
              <a:t>Desde 1991</a:t>
            </a:r>
          </a:p>
          <a:p>
            <a:r>
              <a:rPr lang="es-ES" sz="3200" dirty="0" smtClean="0"/>
              <a:t>Países miembros de la Organización de Estados Iberoamericanos para la Educación, la Ciencia y la Cultura (OEI)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44624"/>
            <a:ext cx="41168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4800" dirty="0" err="1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IphO</a:t>
            </a:r>
            <a:r>
              <a:rPr lang="es-ES" sz="4800" dirty="0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y </a:t>
            </a:r>
            <a:r>
              <a:rPr lang="es-ES" sz="4800" dirty="0" err="1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OIbF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116632"/>
            <a:ext cx="43027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4800" dirty="0" smtClean="0">
                <a:solidFill>
                  <a:srgbClr val="330099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Las pruebas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5536" y="1271662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cs typeface="Arial"/>
              </a:rPr>
              <a:t>● </a:t>
            </a:r>
            <a:r>
              <a:rPr lang="es-ES" sz="3200" b="1" dirty="0" smtClean="0">
                <a:cs typeface="Arial"/>
              </a:rPr>
              <a:t>Prueba teórica (problemas)</a:t>
            </a:r>
          </a:p>
          <a:p>
            <a:endParaRPr lang="es-ES" sz="3200" dirty="0" smtClean="0"/>
          </a:p>
          <a:p>
            <a:r>
              <a:rPr lang="es-ES" sz="3200" dirty="0" smtClean="0">
                <a:cs typeface="Arial"/>
              </a:rPr>
              <a:t>●</a:t>
            </a:r>
            <a:r>
              <a:rPr lang="es-ES" sz="3200" dirty="0" smtClean="0"/>
              <a:t> </a:t>
            </a:r>
            <a:r>
              <a:rPr lang="es-ES" sz="3200" b="1" dirty="0" smtClean="0"/>
              <a:t>Prueba experimental (práctica de laboratorio)</a:t>
            </a:r>
          </a:p>
          <a:p>
            <a:endParaRPr lang="es-ES" sz="3200" b="1" dirty="0" smtClean="0"/>
          </a:p>
          <a:p>
            <a:r>
              <a:rPr lang="es-ES" sz="3200" b="1" dirty="0" smtClean="0">
                <a:hlinkClick r:id="rId2"/>
              </a:rPr>
              <a:t>https://rsef.es/problemas-de-la-oef</a:t>
            </a:r>
            <a:endParaRPr lang="es-ES" sz="32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328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media</dc:creator>
  <cp:lastModifiedBy>Usuario</cp:lastModifiedBy>
  <cp:revision>7</cp:revision>
  <dcterms:created xsi:type="dcterms:W3CDTF">2017-07-07T15:07:26Z</dcterms:created>
  <dcterms:modified xsi:type="dcterms:W3CDTF">2017-07-11T11:43:42Z</dcterms:modified>
</cp:coreProperties>
</file>