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8"/>
  </p:notesMasterIdLst>
  <p:sldIdLst>
    <p:sldId id="287" r:id="rId2"/>
    <p:sldId id="268" r:id="rId3"/>
    <p:sldId id="270" r:id="rId4"/>
    <p:sldId id="288" r:id="rId5"/>
    <p:sldId id="289" r:id="rId6"/>
    <p:sldId id="285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0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CC6DE0D-B3A7-4026-A9D5-D3F4981347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853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44 w 5184"/>
                  <a:gd name="T3" fmla="*/ 3159 h 3159"/>
                  <a:gd name="T4" fmla="*/ 534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76 w 556"/>
                  <a:gd name="T5" fmla="*/ 3159 h 3159"/>
                  <a:gd name="T6" fmla="*/ 57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>
                <a:ea typeface="+mn-ea"/>
                <a:cs typeface="Times New Roman" pitchFamily="18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1 w 251"/>
                <a:gd name="T7" fmla="*/ 12 h 12"/>
                <a:gd name="T8" fmla="*/ 261 w 251"/>
                <a:gd name="T9" fmla="*/ 0 h 12"/>
                <a:gd name="T10" fmla="*/ 26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7186 w 251"/>
                <a:gd name="T5" fmla="*/ 12 h 12"/>
                <a:gd name="T6" fmla="*/ 7186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7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74 w 4724"/>
                  <a:gd name="T7" fmla="*/ 12 h 12"/>
                  <a:gd name="T8" fmla="*/ 4874 w 4724"/>
                  <a:gd name="T9" fmla="*/ 0 h 12"/>
                  <a:gd name="T10" fmla="*/ 487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>
                  <a:ea typeface="+mn-ea"/>
                  <a:cs typeface="Times New Roman" pitchFamily="18" charset="0"/>
                </a:endParaRPr>
              </a:p>
            </p:txBody>
          </p:sp>
        </p:grpSp>
      </p:grpSp>
      <p:sp>
        <p:nvSpPr>
          <p:cNvPr id="327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s-ES" noProof="0" smtClean="0"/>
              <a:t>Haga clic para cambiar el estilo de título	</a:t>
            </a:r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9551-DCF6-4FAC-B0CB-864EC8E2A86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0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C8436-61DB-48FF-BF88-2D2D52F260D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197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7D8D5-9C93-42E3-A695-79F2F6A472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95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8D381-05F9-441D-AAC3-5625DE49E6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421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05D0-61A5-4945-9FEB-AF1BEBC5FC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53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54C7B-87B5-4358-B4AF-A71D2B7DF3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14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3CF69-FEDB-401D-A85D-ECE61D4796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38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C7ABC-DB3C-4053-AB89-68A281168D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29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8A8AF-F467-466E-8D8A-1EB296C63E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629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93EAC-940C-4F08-8D2E-6AC1C2838C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81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79671-36B6-4B1B-B618-D33B151E49A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911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44 w 5184"/>
                <a:gd name="T3" fmla="*/ 3159 h 3159"/>
                <a:gd name="T4" fmla="*/ 534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76 w 556"/>
                <a:gd name="T5" fmla="*/ 3159 h 3159"/>
                <a:gd name="T6" fmla="*/ 57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7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74 w 4724"/>
                  <a:gd name="T7" fmla="*/ 12 h 12"/>
                  <a:gd name="T8" fmla="*/ 4874 w 4724"/>
                  <a:gd name="T9" fmla="*/ 0 h 12"/>
                  <a:gd name="T10" fmla="*/ 487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7186 w 251"/>
                  <a:gd name="T5" fmla="*/ 12 h 12"/>
                  <a:gd name="T6" fmla="*/ 7186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1 w 251"/>
                  <a:gd name="T7" fmla="*/ 12 h 12"/>
                  <a:gd name="T8" fmla="*/ 261 w 251"/>
                  <a:gd name="T9" fmla="*/ 0 h 12"/>
                  <a:gd name="T10" fmla="*/ 26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>
                  <a:ea typeface="+mn-ea"/>
                  <a:cs typeface="Times New Roman" pitchFamily="18" charset="0"/>
                </a:endParaRPr>
              </a:p>
            </p:txBody>
          </p:sp>
        </p:grpSp>
      </p:grpSp>
      <p:sp>
        <p:nvSpPr>
          <p:cNvPr id="3175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3176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176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176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12D70B99-D028-461F-BCB2-638AA74F57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0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MS PGothic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MS PGothic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MS PGothic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MS PGothic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23715" y="2093068"/>
            <a:ext cx="2100255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ORGANIZA</a:t>
            </a:r>
            <a:endParaRPr lang="es-E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pic>
        <p:nvPicPr>
          <p:cNvPr id="3075" name="Picture 22" descr="logo RAC_def nue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077" y="1917700"/>
            <a:ext cx="4176712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" descr="b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561" y="4840463"/>
            <a:ext cx="3748818" cy="16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23715" y="3570401"/>
            <a:ext cx="2766362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DESARROLLA</a:t>
            </a:r>
            <a:endParaRPr lang="es-E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grpSp>
        <p:nvGrpSpPr>
          <p:cNvPr id="3078" name="Group 10"/>
          <p:cNvGrpSpPr>
            <a:grpSpLocks/>
          </p:cNvGrpSpPr>
          <p:nvPr/>
        </p:nvGrpSpPr>
        <p:grpSpPr bwMode="auto">
          <a:xfrm>
            <a:off x="5509510" y="3943734"/>
            <a:ext cx="3246689" cy="2719274"/>
            <a:chOff x="2661" y="2017"/>
            <a:chExt cx="4934" cy="4394"/>
          </a:xfrm>
        </p:grpSpPr>
        <p:grpSp>
          <p:nvGrpSpPr>
            <p:cNvPr id="3080" name="Group 11"/>
            <p:cNvGrpSpPr>
              <a:grpSpLocks/>
            </p:cNvGrpSpPr>
            <p:nvPr/>
          </p:nvGrpSpPr>
          <p:grpSpPr bwMode="auto">
            <a:xfrm>
              <a:off x="2661" y="2017"/>
              <a:ext cx="4934" cy="4394"/>
              <a:chOff x="2421" y="1777"/>
              <a:chExt cx="4934" cy="4394"/>
            </a:xfrm>
          </p:grpSpPr>
          <p:sp>
            <p:nvSpPr>
              <p:cNvPr id="3083" name="Rectangle 12"/>
              <p:cNvSpPr>
                <a:spLocks noChangeArrowheads="1"/>
              </p:cNvSpPr>
              <p:nvPr/>
            </p:nvSpPr>
            <p:spPr bwMode="auto">
              <a:xfrm>
                <a:off x="2421" y="4052"/>
                <a:ext cx="794" cy="794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66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3084" name="Rectangle 13"/>
              <p:cNvSpPr>
                <a:spLocks noChangeArrowheads="1"/>
              </p:cNvSpPr>
              <p:nvPr/>
            </p:nvSpPr>
            <p:spPr bwMode="auto">
              <a:xfrm>
                <a:off x="3321" y="3149"/>
                <a:ext cx="794" cy="794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rgbClr val="33CC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3085" name="Rectangle 14"/>
              <p:cNvSpPr>
                <a:spLocks noChangeArrowheads="1"/>
              </p:cNvSpPr>
              <p:nvPr/>
            </p:nvSpPr>
            <p:spPr bwMode="auto">
              <a:xfrm>
                <a:off x="4401" y="2432"/>
                <a:ext cx="794" cy="794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99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3086" name="Rectangle 15"/>
              <p:cNvSpPr>
                <a:spLocks noChangeArrowheads="1"/>
              </p:cNvSpPr>
              <p:nvPr/>
            </p:nvSpPr>
            <p:spPr bwMode="auto">
              <a:xfrm>
                <a:off x="5481" y="1957"/>
                <a:ext cx="794" cy="794"/>
              </a:xfrm>
              <a:prstGeom prst="rect">
                <a:avLst/>
              </a:prstGeom>
              <a:solidFill>
                <a:srgbClr val="0033CC"/>
              </a:solidFill>
              <a:ln w="9525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3087" name="Rectangle 16"/>
              <p:cNvSpPr>
                <a:spLocks noChangeArrowheads="1"/>
              </p:cNvSpPr>
              <p:nvPr/>
            </p:nvSpPr>
            <p:spPr bwMode="auto">
              <a:xfrm>
                <a:off x="6561" y="1777"/>
                <a:ext cx="794" cy="794"/>
              </a:xfrm>
              <a:prstGeom prst="rect">
                <a:avLst/>
              </a:prstGeom>
              <a:solidFill>
                <a:srgbClr val="990099"/>
              </a:solidFill>
              <a:ln w="9525">
                <a:solidFill>
                  <a:srgbClr val="990099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3088" name="Rectangle 17"/>
              <p:cNvSpPr>
                <a:spLocks noChangeArrowheads="1"/>
              </p:cNvSpPr>
              <p:nvPr/>
            </p:nvSpPr>
            <p:spPr bwMode="auto">
              <a:xfrm>
                <a:off x="6381" y="2857"/>
                <a:ext cx="794" cy="79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3089" name="Rectangle 18"/>
              <p:cNvSpPr>
                <a:spLocks noChangeArrowheads="1"/>
              </p:cNvSpPr>
              <p:nvPr/>
            </p:nvSpPr>
            <p:spPr bwMode="auto">
              <a:xfrm>
                <a:off x="4581" y="5377"/>
                <a:ext cx="794" cy="79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rgbClr val="FFCC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3090" name="Rectangle 19"/>
              <p:cNvSpPr>
                <a:spLocks noChangeArrowheads="1"/>
              </p:cNvSpPr>
              <p:nvPr/>
            </p:nvSpPr>
            <p:spPr bwMode="auto">
              <a:xfrm>
                <a:off x="5481" y="4772"/>
                <a:ext cx="794" cy="794"/>
              </a:xfrm>
              <a:prstGeom prst="rect">
                <a:avLst/>
              </a:prstGeom>
              <a:solidFill>
                <a:srgbClr val="FF9933"/>
              </a:solidFill>
              <a:ln w="9525">
                <a:solidFill>
                  <a:srgbClr val="FF993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3091" name="Rectangle 20"/>
              <p:cNvSpPr>
                <a:spLocks noChangeArrowheads="1"/>
              </p:cNvSpPr>
              <p:nvPr/>
            </p:nvSpPr>
            <p:spPr bwMode="auto">
              <a:xfrm>
                <a:off x="6021" y="3872"/>
                <a:ext cx="794" cy="794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</p:grpSp>
        <p:sp>
          <p:nvSpPr>
            <p:cNvPr id="3081" name="Text Box 21"/>
            <p:cNvSpPr txBox="1">
              <a:spLocks noChangeArrowheads="1"/>
            </p:cNvSpPr>
            <p:nvPr/>
          </p:nvSpPr>
          <p:spPr bwMode="auto">
            <a:xfrm>
              <a:off x="4635" y="3595"/>
              <a:ext cx="2023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es-ES" sz="1600" b="1" dirty="0">
                  <a:latin typeface="Tempus Sans ITC" pitchFamily="82" charset="0"/>
                </a:rPr>
                <a:t> </a:t>
              </a:r>
              <a:r>
                <a:rPr lang="es-ES" altLang="es-ES" sz="1600" b="1" dirty="0" smtClean="0">
                  <a:latin typeface="Tempus Sans ITC" pitchFamily="82" charset="0"/>
                </a:rPr>
                <a:t>ESTALMAT</a:t>
              </a:r>
              <a:endParaRPr lang="es-ES" altLang="es-ES" sz="1600" b="1" dirty="0">
                <a:latin typeface="Tempus Sans ITC" pitchFamily="82" charset="0"/>
              </a:endParaRPr>
            </a:p>
          </p:txBody>
        </p:sp>
        <p:sp>
          <p:nvSpPr>
            <p:cNvPr id="3082" name="Text Box 22"/>
            <p:cNvSpPr txBox="1">
              <a:spLocks noChangeArrowheads="1"/>
            </p:cNvSpPr>
            <p:nvPr/>
          </p:nvSpPr>
          <p:spPr bwMode="auto">
            <a:xfrm>
              <a:off x="3278" y="4239"/>
              <a:ext cx="334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5" rIns="91429" bIns="45715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es-ES" sz="2800" b="1" dirty="0">
                  <a:latin typeface="Tempus Sans ITC" pitchFamily="82" charset="0"/>
                </a:rPr>
                <a:t> </a:t>
              </a:r>
              <a:r>
                <a:rPr lang="es-ES" altLang="es-ES" sz="1600" b="1" dirty="0">
                  <a:latin typeface="Tempus Sans ITC" pitchFamily="82" charset="0"/>
                </a:rPr>
                <a:t>CASTILLA Y LEÓN</a:t>
              </a:r>
              <a:endParaRPr lang="es-ES" altLang="es-ES" sz="1600" dirty="0">
                <a:latin typeface="Times New Roman" pitchFamily="18" charset="0"/>
              </a:endParaRPr>
            </a:p>
          </p:txBody>
        </p:sp>
      </p:grp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917575" y="115888"/>
            <a:ext cx="7873220" cy="17543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PROYECTO </a:t>
            </a:r>
            <a:r>
              <a:rPr lang="es-E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ESTALMAT: </a:t>
            </a:r>
            <a:endParaRPr lang="es-E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s-E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ESTIMULACIÓN </a:t>
            </a:r>
            <a:r>
              <a:rPr lang="es-E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DEL TALENTO MATEMÁTICO TEMPRANO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049469" y="4297450"/>
            <a:ext cx="4246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DISTINTAS INSTITUCIONES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866091" y="271463"/>
            <a:ext cx="1600118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ORÍGEN</a:t>
            </a: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289" y="1889869"/>
            <a:ext cx="2519363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65174" y="869950"/>
            <a:ext cx="3178175" cy="831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</a:t>
            </a:r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:</a:t>
            </a:r>
            <a:r>
              <a:rPr lang="es-E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MIGUEL  </a:t>
            </a:r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 </a:t>
            </a:r>
            <a:r>
              <a:rPr lang="es-E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GUZMÁN  </a:t>
            </a:r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OZÁMIZ</a:t>
            </a:r>
          </a:p>
        </p:txBody>
      </p:sp>
      <p:sp>
        <p:nvSpPr>
          <p:cNvPr id="4101" name="1 Rectángulo"/>
          <p:cNvSpPr>
            <a:spLocks noChangeArrowheads="1"/>
          </p:cNvSpPr>
          <p:nvPr/>
        </p:nvSpPr>
        <p:spPr bwMode="auto">
          <a:xfrm>
            <a:off x="847527" y="4752995"/>
            <a:ext cx="358045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MS PGothic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2000" dirty="0">
                <a:latin typeface="Arial" charset="0"/>
              </a:rPr>
              <a:t>- </a:t>
            </a:r>
            <a:r>
              <a:rPr lang="es-ES" altLang="es-ES" sz="2000" dirty="0" smtClean="0">
                <a:latin typeface="Arial" charset="0"/>
              </a:rPr>
              <a:t>Universidad Complutense</a:t>
            </a:r>
            <a:endParaRPr lang="es-ES" altLang="es-ES" sz="20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2000" dirty="0">
                <a:latin typeface="Arial" charset="0"/>
              </a:rPr>
              <a:t>- Real Academia de Ciencias Exactas, Físicas y Naturales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2000" dirty="0" smtClean="0">
                <a:latin typeface="Arial" charset="0"/>
              </a:rPr>
              <a:t>- Comisión </a:t>
            </a:r>
            <a:r>
              <a:rPr lang="es-ES" altLang="es-ES" sz="2000" dirty="0">
                <a:latin typeface="Arial" charset="0"/>
              </a:rPr>
              <a:t>Internacional de Educación </a:t>
            </a:r>
            <a:r>
              <a:rPr lang="es-ES" altLang="es-ES" sz="2000" dirty="0" smtClean="0">
                <a:latin typeface="Arial" charset="0"/>
              </a:rPr>
              <a:t>Matemática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2000" dirty="0" smtClean="0">
                <a:latin typeface="Arial" charset="0"/>
              </a:rPr>
              <a:t>- Gran científico y divulgador</a:t>
            </a:r>
            <a:endParaRPr lang="es-ES" altLang="es-ES" sz="2000" dirty="0">
              <a:latin typeface="Arial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264025" y="272205"/>
            <a:ext cx="2238113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OBJETIVOS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264025" y="981075"/>
            <a:ext cx="4795838" cy="3895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TALENTO  MATEMÁTICO        (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12-14 </a:t>
            </a: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AÑOS)</a:t>
            </a: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COMPETENCIA  MATEMÁTICA (ACTIV. MATEMÁTICAS) </a:t>
            </a: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CULTURA  MATEMÁTICA (HISTORIA, PENSAMIENTO, 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MÉTODOS, ETC.)</a:t>
            </a:r>
            <a:endParaRPr lang="es-ES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INVERSIÓN SOCIAL 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264025" y="5737225"/>
            <a:ext cx="4464050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C</a:t>
            </a:r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. DE MADRID: </a:t>
            </a:r>
            <a:r>
              <a:rPr lang="es-E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1997-98</a:t>
            </a: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CASTILLA Y LEON: 2003-04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264025" y="5152231"/>
            <a:ext cx="2911951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IMPLANTACIÓN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4" grpId="0"/>
      <p:bldP spid="4101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62025" y="1052736"/>
            <a:ext cx="3616696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CARACTERÍSTICAS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952500" y="4036293"/>
            <a:ext cx="6804025" cy="904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DURACIÓN: DOS CURSOS ACADÉMICOS Y POSIBLE CONTINUACIÓN (2 CURSOS MÁS)</a:t>
            </a:r>
            <a:endParaRPr lang="es-ES" sz="28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52500" y="2499587"/>
            <a:ext cx="7753350" cy="14334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PROCESO DE SELECCIÓN (GRUPO DE 25):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	- PRUEBA DE RESOLUCIÓN DE PROBLEMAS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	- ENTREVISTA PERSONAL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52500" y="5091875"/>
            <a:ext cx="7939980" cy="14334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DESARROLLO: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	- 3 HORAS SEMANALES DE FORMACIÓN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	- CONFERENCIAS, VISITAS, 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JORNADAS, ETC</a:t>
            </a: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.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62025" y="1916832"/>
            <a:ext cx="7753350" cy="4985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</a:t>
            </a: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ASPIRANTES: 6º ED. PRIMARIA O 1º ESO</a:t>
            </a:r>
            <a:endParaRPr lang="es-ES" sz="28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00893" y="260648"/>
            <a:ext cx="8343105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CERTÁMENES, </a:t>
            </a:r>
            <a:r>
              <a:rPr lang="es-E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ENCUENTROS Y CONGRESOS </a:t>
            </a:r>
            <a:r>
              <a:rPr lang="es-E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DE JÓVENES INVESTIGADORES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87201" y="4260332"/>
            <a:ext cx="2238375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OBJETIVOS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968374" y="4752561"/>
            <a:ext cx="7767638" cy="20313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FOMENTAR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LAS VOCACIONES 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CIENTÍFICAS</a:t>
            </a: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ESTIMULAR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LA INVESTIGACIÓN ENTRE JÓVENES NO 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UNIVERSITARIOS</a:t>
            </a: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PROPICIAR EL ENCUENTRO DE PROFESORADO Y JÓVENES CON INTERESES SIMILARES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81854" y="1772816"/>
            <a:ext cx="1600200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ORIGEN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968374" y="2204864"/>
            <a:ext cx="8175625" cy="20313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ACERCAMIENTO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 LOS JÓVENES NO UNIVERSITARIOS A LA 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INVESTIGACIÓN</a:t>
            </a: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PROFESORADO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CON GUSTO POR LA INVESTIGACIÓN COMO ACTIVIDAD Y 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COMO METODOLOGÍA</a:t>
            </a: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INJUVE (XXX EDICIÓN EN 2017)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71550" y="1196752"/>
            <a:ext cx="3616325" cy="522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CARACTERÍSTICAS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912813" y="2132856"/>
            <a:ext cx="8207375" cy="39703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NO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COMPETITIVOS (IMINJO, EXTREMADURA, MURCIA, CATALUÑA, EXPOCIENCIAS,…) Y COMPETITIVOS (INJUVE, SAN VIATOR, JCYL, ...) </a:t>
            </a:r>
            <a:endParaRPr lang="es-ES" sz="2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PRESENTACIÓN Y PUBLICACIÓN DE LOS TRABAJOS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 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INVESTIGACIÓN SELECCIONADOS</a:t>
            </a:r>
          </a:p>
          <a:p>
            <a:pPr>
              <a:defRPr/>
            </a:pPr>
            <a:endParaRPr lang="es-ES" sz="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PREMIOS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POR CAMPOS DE CONOCIMIENTO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:</a:t>
            </a: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- ESTUDIANTES: ECONÓMICOS Y ESTANCIAS EN 	CENTROS DE 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INVESTIGACIÓN DEL CSIC</a:t>
            </a: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- PROFESORES/AS DIRECTORES DE TRABAJOS: 	MENCIONES DE HONOR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71550" y="188913"/>
            <a:ext cx="7777163" cy="15700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OLIMPIADAS DE MATEMÁTICAS:</a:t>
            </a:r>
          </a:p>
          <a:p>
            <a:pPr>
              <a:defRPr/>
            </a:pPr>
            <a:r>
              <a:rPr lang="es-E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	- BACHILLERATO (RSME, 1964)</a:t>
            </a:r>
          </a:p>
          <a:p>
            <a:pPr>
              <a:defRPr/>
            </a:pPr>
            <a:r>
              <a:rPr lang="es-E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	- 2º ESO (FESPM, 1990)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38213" y="1916113"/>
            <a:ext cx="2236787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OBJETIVOS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903288" y="4797425"/>
            <a:ext cx="8205787" cy="13542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FASES: LOCAL-REGIONAL-NACIONAL-INTERNACIONAL</a:t>
            </a: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PRUEBA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 SELECCIÓN: RESOLUCIÓN DE 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PROBLEMAS</a:t>
            </a:r>
          </a:p>
          <a:p>
            <a:pPr marL="342900" indent="-342900">
              <a:buFontTx/>
              <a:buChar char="-"/>
              <a:defRPr/>
            </a:pPr>
            <a:endParaRPr lang="es-ES" sz="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PREMIOS: MEDALLAS O MENCIONES (NO ECONÓMICOS)</a:t>
            </a:r>
            <a:endParaRPr lang="es-ES" sz="2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38213" y="4267200"/>
            <a:ext cx="3616325" cy="5222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CARACTERÍSTICAS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939801" y="2439988"/>
            <a:ext cx="7088584" cy="15700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POTENCIAR LA COMPETENCIA MATEMÁTICA, 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MEDIANTE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LA RESOLUCIÓN DE PROBLEMAS</a:t>
            </a:r>
          </a:p>
          <a:p>
            <a:pPr>
              <a:defRPr/>
            </a:pPr>
            <a:endParaRPr lang="es-ES" sz="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FOMENTAR Y ENCAUZAR EL </a:t>
            </a:r>
            <a:r>
              <a:rPr lang="es-E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GUSTO DE LOS ESTUDIANTES  </a:t>
            </a:r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POR LAS MATEMÁTICAS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Reflejos">
  <a:themeElements>
    <a:clrScheme name="Reflejos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Reflejo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801</TotalTime>
  <Words>289</Words>
  <Application>Microsoft Office PowerPoint</Application>
  <PresentationFormat>Presentación en pantalla (4:3)</PresentationFormat>
  <Paragraphs>67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MS PGothic</vt:lpstr>
      <vt:lpstr>Arial</vt:lpstr>
      <vt:lpstr>Calibri</vt:lpstr>
      <vt:lpstr>Tahoma</vt:lpstr>
      <vt:lpstr>Tempus Sans ITC</vt:lpstr>
      <vt:lpstr>Times New Roman</vt:lpstr>
      <vt:lpstr>Verdana</vt:lpstr>
      <vt:lpstr>Wingdings</vt:lpstr>
      <vt:lpstr>Reflejos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CHARLA INFORMATIVA</dc:title>
  <dc:creator>pc</dc:creator>
  <cp:lastModifiedBy>Usuario</cp:lastModifiedBy>
  <cp:revision>120</cp:revision>
  <dcterms:created xsi:type="dcterms:W3CDTF">2003-10-04T14:45:08Z</dcterms:created>
  <dcterms:modified xsi:type="dcterms:W3CDTF">2017-07-11T11:42:23Z</dcterms:modified>
</cp:coreProperties>
</file>