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2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2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121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347663" y="365125"/>
            <a:ext cx="8334375" cy="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 userDrawn="1"/>
        </p:nvCxnSpPr>
        <p:spPr>
          <a:xfrm>
            <a:off x="347663" y="6176963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907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347663" y="365125"/>
            <a:ext cx="8334375" cy="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 userDrawn="1"/>
        </p:nvCxnSpPr>
        <p:spPr>
          <a:xfrm>
            <a:off x="347663" y="6176963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99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347663" y="365125"/>
            <a:ext cx="8334375" cy="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 userDrawn="1"/>
        </p:nvCxnSpPr>
        <p:spPr>
          <a:xfrm>
            <a:off x="347663" y="6176963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5"/>
          <p:cNvSpPr txBox="1">
            <a:spLocks/>
          </p:cNvSpPr>
          <p:nvPr userDrawn="1"/>
        </p:nvSpPr>
        <p:spPr>
          <a:xfrm>
            <a:off x="628650" y="6356351"/>
            <a:ext cx="7886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12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PROYECTO DIRECCIÓN – IES JULIO VERNE – 2016/2020 – FCO. JAVIER BELLÓN JARAMILLO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450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347663" y="365125"/>
            <a:ext cx="8334375" cy="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 userDrawn="1"/>
        </p:nvCxnSpPr>
        <p:spPr>
          <a:xfrm>
            <a:off x="347663" y="6176963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5"/>
          <p:cNvSpPr txBox="1">
            <a:spLocks/>
          </p:cNvSpPr>
          <p:nvPr userDrawn="1"/>
        </p:nvSpPr>
        <p:spPr>
          <a:xfrm>
            <a:off x="628650" y="6356351"/>
            <a:ext cx="7886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12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PROYECTO DIRECCIÓN – IES JULIO VERNE – 2016/2020 – FCO. JAVIER BELLÓN JARAMILLO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5047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 dirty="0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347663" y="365125"/>
            <a:ext cx="8334375" cy="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 userDrawn="1"/>
        </p:nvCxnSpPr>
        <p:spPr>
          <a:xfrm>
            <a:off x="347663" y="6176963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7886700" cy="365125"/>
          </a:xfrm>
        </p:spPr>
        <p:txBody>
          <a:bodyPr/>
          <a:lstStyle>
            <a:lvl1pPr>
              <a:defRPr i="1"/>
            </a:lvl1pPr>
          </a:lstStyle>
          <a:p>
            <a:r>
              <a:rPr lang="es-ES" dirty="0" smtClean="0"/>
              <a:t>PROYECTO DIRECCIÓN – IES JULIO VERNE – 2016/2020 – FCO. JAVIER BELLÓN JARAMILLO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0769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Conector recto 9"/>
          <p:cNvCxnSpPr/>
          <p:nvPr userDrawn="1"/>
        </p:nvCxnSpPr>
        <p:spPr>
          <a:xfrm>
            <a:off x="347663" y="365125"/>
            <a:ext cx="8334375" cy="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 userDrawn="1"/>
        </p:nvCxnSpPr>
        <p:spPr>
          <a:xfrm>
            <a:off x="347663" y="6176963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5"/>
          <p:cNvSpPr txBox="1">
            <a:spLocks/>
          </p:cNvSpPr>
          <p:nvPr userDrawn="1"/>
        </p:nvSpPr>
        <p:spPr>
          <a:xfrm>
            <a:off x="628650" y="6356351"/>
            <a:ext cx="7886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12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PROYECTO DIRECCIÓN – IES JULIO VERNE – 2016/2020 – FCO. JAVIER BELLÓN JARAMILLO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5675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  <p:cxnSp>
        <p:nvCxnSpPr>
          <p:cNvPr id="6" name="Conector recto 5"/>
          <p:cNvCxnSpPr/>
          <p:nvPr userDrawn="1"/>
        </p:nvCxnSpPr>
        <p:spPr>
          <a:xfrm>
            <a:off x="347663" y="365125"/>
            <a:ext cx="8334375" cy="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 userDrawn="1"/>
        </p:nvCxnSpPr>
        <p:spPr>
          <a:xfrm>
            <a:off x="347663" y="6176963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5"/>
          <p:cNvSpPr txBox="1">
            <a:spLocks/>
          </p:cNvSpPr>
          <p:nvPr userDrawn="1"/>
        </p:nvSpPr>
        <p:spPr>
          <a:xfrm>
            <a:off x="628650" y="6356351"/>
            <a:ext cx="7886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12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PROYECTO DIRECCIÓN – IES JULIO VERNE – 2016/2020 – FCO. JAVIER BELLÓN JARAMILLO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8911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  <p:cxnSp>
        <p:nvCxnSpPr>
          <p:cNvPr id="5" name="Conector recto 4"/>
          <p:cNvCxnSpPr/>
          <p:nvPr userDrawn="1"/>
        </p:nvCxnSpPr>
        <p:spPr>
          <a:xfrm>
            <a:off x="347663" y="365125"/>
            <a:ext cx="8334375" cy="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 userDrawn="1"/>
        </p:nvCxnSpPr>
        <p:spPr>
          <a:xfrm>
            <a:off x="347663" y="6176963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5"/>
          <p:cNvSpPr txBox="1">
            <a:spLocks/>
          </p:cNvSpPr>
          <p:nvPr userDrawn="1"/>
        </p:nvSpPr>
        <p:spPr>
          <a:xfrm>
            <a:off x="628650" y="6356351"/>
            <a:ext cx="7886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12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PROYECTO DIRECCIÓN – IES JULIO VERNE – 2016/2020 – FCO. JAVIER BELLÓN JARAMILLO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2762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347663" y="365125"/>
            <a:ext cx="8334375" cy="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 userDrawn="1"/>
        </p:nvCxnSpPr>
        <p:spPr>
          <a:xfrm>
            <a:off x="347663" y="6176963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5"/>
          <p:cNvSpPr txBox="1">
            <a:spLocks/>
          </p:cNvSpPr>
          <p:nvPr userDrawn="1"/>
        </p:nvSpPr>
        <p:spPr>
          <a:xfrm>
            <a:off x="628650" y="6356351"/>
            <a:ext cx="7886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12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PROYECTO DIRECCIÓN – IES JULIO VERNE – 2016/2020 – FCO. JAVIER BELLÓN JARAMILLO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17859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Conector recto 7"/>
          <p:cNvCxnSpPr/>
          <p:nvPr userDrawn="1"/>
        </p:nvCxnSpPr>
        <p:spPr>
          <a:xfrm>
            <a:off x="347663" y="365125"/>
            <a:ext cx="8334375" cy="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 userDrawn="1"/>
        </p:nvCxnSpPr>
        <p:spPr>
          <a:xfrm>
            <a:off x="347663" y="6176963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5"/>
          <p:cNvSpPr txBox="1">
            <a:spLocks/>
          </p:cNvSpPr>
          <p:nvPr userDrawn="1"/>
        </p:nvSpPr>
        <p:spPr>
          <a:xfrm>
            <a:off x="628650" y="6356351"/>
            <a:ext cx="7886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ctr" defTabSz="914400" rtl="0" eaLnBrk="1" latinLnBrk="0" hangingPunct="1">
              <a:defRPr sz="1200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PROYECTO DIRECCIÓN – IES JULIO VERNE – 2016/2020 – FCO. JAVIER BELLÓN JARAMILLO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664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1B2A-982B-4194-8C91-0A455926BAF9}" type="datetimeFigureOut">
              <a:rPr lang="es-ES" smtClean="0"/>
              <a:t>04/07/2017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0C2E6-205B-4788-9829-DD482B35F2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392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65201" y="448806"/>
            <a:ext cx="7131124" cy="530215"/>
          </a:xfrm>
        </p:spPr>
        <p:txBody>
          <a:bodyPr>
            <a:noAutofit/>
          </a:bodyPr>
          <a:lstStyle/>
          <a:p>
            <a:r>
              <a:rPr lang="es-E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IES JULIO VERNE – LEGANÉS (MADRID)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72" y="408971"/>
            <a:ext cx="925955" cy="973020"/>
          </a:xfrm>
          <a:prstGeom prst="rect">
            <a:avLst/>
          </a:prstGeom>
        </p:spPr>
      </p:pic>
      <p:cxnSp>
        <p:nvCxnSpPr>
          <p:cNvPr id="9" name="Conector recto 8"/>
          <p:cNvCxnSpPr/>
          <p:nvPr/>
        </p:nvCxnSpPr>
        <p:spPr>
          <a:xfrm>
            <a:off x="285750" y="284364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redondeado 6"/>
          <p:cNvSpPr/>
          <p:nvPr/>
        </p:nvSpPr>
        <p:spPr>
          <a:xfrm>
            <a:off x="221655" y="1980300"/>
            <a:ext cx="1653319" cy="97039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Tutorías Personales </a:t>
            </a:r>
            <a:endParaRPr lang="es-ES" sz="2400" dirty="0"/>
          </a:p>
        </p:txBody>
      </p:sp>
      <p:sp>
        <p:nvSpPr>
          <p:cNvPr id="11" name="Rectángulo redondeado 10"/>
          <p:cNvSpPr/>
          <p:nvPr/>
        </p:nvSpPr>
        <p:spPr>
          <a:xfrm>
            <a:off x="1985607" y="1980300"/>
            <a:ext cx="1735282" cy="9703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Alumnado</a:t>
            </a:r>
            <a:endParaRPr lang="es-ES" sz="2400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3812721" y="1080132"/>
            <a:ext cx="5131844" cy="2770732"/>
          </a:xfrm>
          <a:prstGeom prst="roundRect">
            <a:avLst>
              <a:gd name="adj" fmla="val 8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s-ES" sz="2000" dirty="0">
                <a:latin typeface="Calibri" pitchFamily="34" charset="0"/>
              </a:rPr>
              <a:t>1.  </a:t>
            </a:r>
            <a:r>
              <a:rPr lang="es-ES" sz="2000" u="sng" dirty="0">
                <a:latin typeface="Calibri" pitchFamily="34" charset="0"/>
              </a:rPr>
              <a:t>Adelantarse a los problemas</a:t>
            </a:r>
            <a:r>
              <a:rPr lang="es-ES" sz="2000" dirty="0">
                <a:latin typeface="Calibri" pitchFamily="34" charset="0"/>
              </a:rPr>
              <a:t> de los </a:t>
            </a:r>
            <a:r>
              <a:rPr lang="es-ES" sz="2000" dirty="0" smtClean="0">
                <a:latin typeface="Calibri" pitchFamily="34" charset="0"/>
              </a:rPr>
              <a:t>alumnos que </a:t>
            </a:r>
            <a:r>
              <a:rPr lang="es-ES" sz="2000" b="1" dirty="0" smtClean="0">
                <a:latin typeface="Calibri" pitchFamily="34" charset="0"/>
              </a:rPr>
              <a:t>presentan </a:t>
            </a:r>
            <a:r>
              <a:rPr lang="es-ES" sz="2000" b="1" dirty="0">
                <a:latin typeface="Calibri" pitchFamily="34" charset="0"/>
              </a:rPr>
              <a:t>más </a:t>
            </a:r>
            <a:r>
              <a:rPr lang="es-ES" sz="2000" b="1" dirty="0" smtClean="0">
                <a:latin typeface="Calibri" pitchFamily="34" charset="0"/>
              </a:rPr>
              <a:t>dificultades/necesidad ayuda </a:t>
            </a:r>
            <a:r>
              <a:rPr lang="es-ES" sz="2000" dirty="0">
                <a:latin typeface="Calibri" pitchFamily="34" charset="0"/>
              </a:rPr>
              <a:t>debido a factores socio económicos, familiares, de falta de disciplina, absentismo…</a:t>
            </a:r>
          </a:p>
          <a:p>
            <a:pPr algn="just">
              <a:defRPr/>
            </a:pPr>
            <a:r>
              <a:rPr lang="es-ES" sz="2000" dirty="0" smtClean="0">
                <a:latin typeface="Calibri" pitchFamily="34" charset="0"/>
              </a:rPr>
              <a:t>2</a:t>
            </a:r>
            <a:r>
              <a:rPr lang="es-ES" sz="2000" dirty="0">
                <a:latin typeface="Calibri" pitchFamily="34" charset="0"/>
              </a:rPr>
              <a:t>. </a:t>
            </a:r>
            <a:r>
              <a:rPr lang="es-ES" sz="2000" dirty="0" smtClean="0">
                <a:latin typeface="Calibri" pitchFamily="34" charset="0"/>
              </a:rPr>
              <a:t>Mejorar: </a:t>
            </a:r>
            <a:r>
              <a:rPr lang="es-ES" sz="2000" b="1" u="sng" dirty="0" smtClean="0">
                <a:latin typeface="Calibri" pitchFamily="34" charset="0"/>
              </a:rPr>
              <a:t>actitud</a:t>
            </a:r>
            <a:r>
              <a:rPr lang="es-ES" sz="2000" b="1" dirty="0" smtClean="0">
                <a:latin typeface="Calibri" pitchFamily="34" charset="0"/>
              </a:rPr>
              <a:t>, </a:t>
            </a:r>
            <a:r>
              <a:rPr lang="es-ES" sz="2000" b="1" u="sng" dirty="0" smtClean="0">
                <a:latin typeface="Calibri" pitchFamily="34" charset="0"/>
              </a:rPr>
              <a:t>resultados académicos, relaciones </a:t>
            </a:r>
            <a:r>
              <a:rPr lang="es-ES" sz="2000" b="1" u="sng" dirty="0">
                <a:latin typeface="Calibri" pitchFamily="34" charset="0"/>
              </a:rPr>
              <a:t>en el grupo</a:t>
            </a:r>
            <a:r>
              <a:rPr lang="es-ES" sz="2000" b="1" dirty="0">
                <a:latin typeface="Calibri" pitchFamily="34" charset="0"/>
              </a:rPr>
              <a:t> </a:t>
            </a:r>
            <a:r>
              <a:rPr lang="es-ES" sz="2000" dirty="0">
                <a:latin typeface="Calibri" pitchFamily="34" charset="0"/>
              </a:rPr>
              <a:t>a través de la </a:t>
            </a:r>
            <a:r>
              <a:rPr lang="es-ES" sz="2000" dirty="0" smtClean="0">
                <a:latin typeface="Calibri" pitchFamily="34" charset="0"/>
              </a:rPr>
              <a:t>Mediación y </a:t>
            </a:r>
            <a:r>
              <a:rPr lang="es-ES" sz="2000" b="1" u="sng" dirty="0" smtClean="0">
                <a:latin typeface="Calibri" pitchFamily="34" charset="0"/>
              </a:rPr>
              <a:t>reducción </a:t>
            </a:r>
            <a:r>
              <a:rPr lang="es-ES" sz="2000" b="1" u="sng" dirty="0">
                <a:latin typeface="Calibri" pitchFamily="34" charset="0"/>
              </a:rPr>
              <a:t>absentismo</a:t>
            </a:r>
            <a:r>
              <a:rPr lang="es-ES" sz="2000" dirty="0">
                <a:latin typeface="Calibri" pitchFamily="34" charset="0"/>
              </a:rPr>
              <a:t>.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118053" y="652815"/>
            <a:ext cx="7775575" cy="40730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  <a:defRPr/>
            </a:pPr>
            <a:endParaRPr lang="es-ES" sz="2000" dirty="0" smtClean="0">
              <a:latin typeface="Calibri" pitchFamily="34" charset="0"/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215873" y="4767182"/>
            <a:ext cx="1659101" cy="111391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Formación</a:t>
            </a:r>
          </a:p>
          <a:p>
            <a:pPr algn="ctr"/>
            <a:r>
              <a:rPr lang="es-ES" sz="2400" dirty="0" smtClean="0"/>
              <a:t>“Entre todos”</a:t>
            </a:r>
            <a:endParaRPr lang="es-ES" sz="2400" dirty="0"/>
          </a:p>
        </p:txBody>
      </p:sp>
      <p:sp>
        <p:nvSpPr>
          <p:cNvPr id="18" name="Rectángulo redondeado 17"/>
          <p:cNvSpPr/>
          <p:nvPr/>
        </p:nvSpPr>
        <p:spPr>
          <a:xfrm>
            <a:off x="1979096" y="4764561"/>
            <a:ext cx="1735282" cy="10870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Familias</a:t>
            </a:r>
            <a:endParaRPr lang="es-ES" sz="2400" dirty="0"/>
          </a:p>
        </p:txBody>
      </p:sp>
      <p:sp>
        <p:nvSpPr>
          <p:cNvPr id="19" name="Rectángulo redondeado 18"/>
          <p:cNvSpPr/>
          <p:nvPr/>
        </p:nvSpPr>
        <p:spPr>
          <a:xfrm>
            <a:off x="3812721" y="4089221"/>
            <a:ext cx="5115776" cy="2437701"/>
          </a:xfrm>
          <a:prstGeom prst="roundRect">
            <a:avLst>
              <a:gd name="adj" fmla="val 8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AutoNum type="arabicPeriod"/>
              <a:defRPr/>
            </a:pPr>
            <a:r>
              <a:rPr lang="es-ES" sz="2000" u="sng" dirty="0" smtClean="0">
                <a:latin typeface="Calibri" pitchFamily="34" charset="0"/>
              </a:rPr>
              <a:t>Reducir miedos </a:t>
            </a:r>
            <a:r>
              <a:rPr lang="es-ES" sz="2000" dirty="0" smtClean="0">
                <a:latin typeface="Calibri" pitchFamily="34" charset="0"/>
              </a:rPr>
              <a:t>y </a:t>
            </a:r>
            <a:r>
              <a:rPr lang="es-ES" sz="2000" u="sng" dirty="0" smtClean="0">
                <a:latin typeface="Calibri" pitchFamily="34" charset="0"/>
              </a:rPr>
              <a:t>facilitación transición </a:t>
            </a:r>
            <a:r>
              <a:rPr lang="es-ES" sz="2000" dirty="0" smtClean="0">
                <a:latin typeface="Calibri" pitchFamily="34" charset="0"/>
              </a:rPr>
              <a:t>6º primaria a 1º ESO. </a:t>
            </a:r>
          </a:p>
          <a:p>
            <a:pPr marL="457200" indent="-457200" algn="just">
              <a:buAutoNum type="arabicPeriod"/>
              <a:defRPr/>
            </a:pPr>
            <a:r>
              <a:rPr lang="es-ES" sz="2000" u="sng" dirty="0" smtClean="0">
                <a:latin typeface="Calibri" pitchFamily="34" charset="0"/>
              </a:rPr>
              <a:t>Implicación familias-escuela</a:t>
            </a:r>
            <a:r>
              <a:rPr lang="es-ES" sz="2000" dirty="0" smtClean="0">
                <a:latin typeface="Calibri" pitchFamily="34" charset="0"/>
              </a:rPr>
              <a:t>.</a:t>
            </a:r>
          </a:p>
          <a:p>
            <a:pPr marL="457200" indent="-457200" algn="just">
              <a:buAutoNum type="arabicPeriod"/>
              <a:defRPr/>
            </a:pPr>
            <a:r>
              <a:rPr lang="es-ES" sz="2000" dirty="0" smtClean="0">
                <a:latin typeface="Calibri" pitchFamily="34" charset="0"/>
              </a:rPr>
              <a:t>Formación simultánea: </a:t>
            </a:r>
            <a:r>
              <a:rPr lang="es-ES" sz="2000" u="sng" dirty="0" smtClean="0">
                <a:latin typeface="Calibri" pitchFamily="34" charset="0"/>
              </a:rPr>
              <a:t>Familias-Escuela- Comunidad</a:t>
            </a:r>
            <a:r>
              <a:rPr lang="es-ES" sz="2000" dirty="0" smtClean="0">
                <a:latin typeface="Calibri" pitchFamily="34" charset="0"/>
              </a:rPr>
              <a:t> (Agentes sociales). </a:t>
            </a:r>
          </a:p>
          <a:p>
            <a:pPr marL="457200" indent="-457200" algn="just">
              <a:buAutoNum type="arabicPeriod"/>
              <a:defRPr/>
            </a:pPr>
            <a:r>
              <a:rPr lang="es-ES" sz="2000" dirty="0" smtClean="0">
                <a:latin typeface="Calibri" pitchFamily="34" charset="0"/>
              </a:rPr>
              <a:t>Alumnos/familias perciben: </a:t>
            </a:r>
            <a:r>
              <a:rPr lang="es-ES" sz="2000" u="sng" dirty="0" smtClean="0">
                <a:latin typeface="Calibri" pitchFamily="34" charset="0"/>
              </a:rPr>
              <a:t>Remar en la misma dirección</a:t>
            </a:r>
            <a:r>
              <a:rPr lang="es-ES" sz="2000" dirty="0" smtClean="0">
                <a:latin typeface="Calibri" pitchFamily="34" charset="0"/>
              </a:rPr>
              <a:t>.</a:t>
            </a:r>
          </a:p>
          <a:p>
            <a:pPr algn="just">
              <a:defRPr/>
            </a:pPr>
            <a:endParaRPr lang="es-ES" sz="2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96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72" y="408971"/>
            <a:ext cx="925955" cy="973020"/>
          </a:xfrm>
          <a:prstGeom prst="rect">
            <a:avLst/>
          </a:prstGeom>
        </p:spPr>
      </p:pic>
      <p:cxnSp>
        <p:nvCxnSpPr>
          <p:cNvPr id="9" name="Conector recto 8"/>
          <p:cNvCxnSpPr/>
          <p:nvPr/>
        </p:nvCxnSpPr>
        <p:spPr>
          <a:xfrm>
            <a:off x="285750" y="284364"/>
            <a:ext cx="8410575" cy="0"/>
          </a:xfrm>
          <a:prstGeom prst="lin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redondeado 6"/>
          <p:cNvSpPr/>
          <p:nvPr/>
        </p:nvSpPr>
        <p:spPr>
          <a:xfrm>
            <a:off x="221655" y="1980300"/>
            <a:ext cx="1653319" cy="97039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Tutorías Personales </a:t>
            </a:r>
            <a:endParaRPr lang="es-ES" sz="2400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2044007" y="1066304"/>
            <a:ext cx="6652317" cy="2560123"/>
          </a:xfrm>
          <a:prstGeom prst="roundRect">
            <a:avLst>
              <a:gd name="adj" fmla="val 8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s-ES" sz="2000" dirty="0" smtClean="0">
                <a:latin typeface="Calibri" pitchFamily="34" charset="0"/>
              </a:rPr>
              <a:t>Mejora: </a:t>
            </a:r>
          </a:p>
          <a:p>
            <a:pPr algn="just">
              <a:defRPr/>
            </a:pPr>
            <a:r>
              <a:rPr lang="es-ES" sz="2000" dirty="0" smtClean="0">
                <a:latin typeface="Calibri" pitchFamily="34" charset="0"/>
              </a:rPr>
              <a:t>1.  </a:t>
            </a:r>
            <a:r>
              <a:rPr lang="es-ES" sz="2000" b="1" u="sng" dirty="0" smtClean="0">
                <a:solidFill>
                  <a:schemeClr val="bg1"/>
                </a:solidFill>
                <a:latin typeface="Calibri" pitchFamily="34" charset="0"/>
              </a:rPr>
              <a:t>Actitud</a:t>
            </a:r>
            <a:r>
              <a:rPr lang="es-ES" sz="2000" b="1" dirty="0" smtClean="0">
                <a:solidFill>
                  <a:schemeClr val="bg1"/>
                </a:solidFill>
                <a:latin typeface="Calibri" pitchFamily="34" charset="0"/>
              </a:rPr>
              <a:t>: </a:t>
            </a:r>
            <a:r>
              <a:rPr lang="es-ES" sz="2000" b="1" dirty="0" smtClean="0">
                <a:latin typeface="Calibri" pitchFamily="34" charset="0"/>
              </a:rPr>
              <a:t>reducción sanciones. </a:t>
            </a:r>
          </a:p>
          <a:p>
            <a:pPr algn="just">
              <a:defRPr/>
            </a:pPr>
            <a:r>
              <a:rPr lang="es-ES" sz="2000" b="1" dirty="0" smtClean="0">
                <a:latin typeface="Calibri" pitchFamily="34" charset="0"/>
              </a:rPr>
              <a:t>          Año 2015-16: 776 sanciones, Año 2016-17: 356.</a:t>
            </a:r>
          </a:p>
          <a:p>
            <a:pPr algn="just">
              <a:defRPr/>
            </a:pPr>
            <a:r>
              <a:rPr lang="es-ES" sz="2000" dirty="0" smtClean="0">
                <a:latin typeface="Calibri" pitchFamily="34" charset="0"/>
              </a:rPr>
              <a:t>2.  </a:t>
            </a:r>
            <a:r>
              <a:rPr lang="es-ES" sz="2000" b="1" u="sng" dirty="0" smtClean="0">
                <a:latin typeface="Calibri" pitchFamily="34" charset="0"/>
              </a:rPr>
              <a:t>Resultados académicos</a:t>
            </a:r>
            <a:r>
              <a:rPr lang="es-ES" sz="2000" b="1" dirty="0" smtClean="0">
                <a:latin typeface="Calibri" pitchFamily="34" charset="0"/>
              </a:rPr>
              <a:t>: 87% promoción. </a:t>
            </a:r>
          </a:p>
          <a:p>
            <a:pPr algn="just">
              <a:defRPr/>
            </a:pPr>
            <a:r>
              <a:rPr lang="es-ES" sz="2000" dirty="0" smtClean="0">
                <a:latin typeface="Calibri" pitchFamily="34" charset="0"/>
              </a:rPr>
              <a:t>3.  </a:t>
            </a:r>
            <a:r>
              <a:rPr lang="es-ES" sz="2000" b="1" u="sng" dirty="0" smtClean="0">
                <a:latin typeface="Calibri" pitchFamily="34" charset="0"/>
              </a:rPr>
              <a:t>Reducción </a:t>
            </a:r>
            <a:r>
              <a:rPr lang="es-ES" sz="2000" b="1" u="sng" dirty="0">
                <a:latin typeface="Calibri" pitchFamily="34" charset="0"/>
              </a:rPr>
              <a:t>absentismo</a:t>
            </a:r>
            <a:r>
              <a:rPr lang="es-ES" sz="2000" dirty="0">
                <a:latin typeface="Calibri" pitchFamily="34" charset="0"/>
              </a:rPr>
              <a:t>: menor número faltas sin </a:t>
            </a:r>
            <a:r>
              <a:rPr lang="es-ES" sz="2000" dirty="0" smtClean="0">
                <a:latin typeface="Calibri" pitchFamily="34" charset="0"/>
              </a:rPr>
              <a:t>justificar</a:t>
            </a:r>
            <a:endParaRPr lang="es-ES" sz="2000" b="1" dirty="0" smtClean="0">
              <a:latin typeface="Calibri" pitchFamily="34" charset="0"/>
            </a:endParaRPr>
          </a:p>
          <a:p>
            <a:pPr algn="just">
              <a:defRPr/>
            </a:pPr>
            <a:r>
              <a:rPr lang="es-ES" sz="2000" dirty="0" smtClean="0">
                <a:latin typeface="Calibri" pitchFamily="34" charset="0"/>
              </a:rPr>
              <a:t>4. </a:t>
            </a:r>
            <a:r>
              <a:rPr lang="es-ES" sz="2000" b="1" u="sng" dirty="0" smtClean="0">
                <a:latin typeface="Calibri" pitchFamily="34" charset="0"/>
              </a:rPr>
              <a:t>Relaciones </a:t>
            </a:r>
            <a:r>
              <a:rPr lang="es-ES" sz="2000" b="1" u="sng" dirty="0">
                <a:latin typeface="Calibri" pitchFamily="34" charset="0"/>
              </a:rPr>
              <a:t>en el grupo</a:t>
            </a:r>
            <a:r>
              <a:rPr lang="es-ES" sz="2000" b="1" dirty="0">
                <a:latin typeface="Calibri" pitchFamily="34" charset="0"/>
              </a:rPr>
              <a:t> </a:t>
            </a:r>
            <a:r>
              <a:rPr lang="es-ES" sz="2000" dirty="0">
                <a:latin typeface="Calibri" pitchFamily="34" charset="0"/>
              </a:rPr>
              <a:t>a través de la </a:t>
            </a:r>
            <a:r>
              <a:rPr lang="es-ES" sz="2000" dirty="0" smtClean="0">
                <a:latin typeface="Calibri" pitchFamily="34" charset="0"/>
              </a:rPr>
              <a:t>Mediación: alumno </a:t>
            </a:r>
            <a:r>
              <a:rPr lang="es-ES" sz="2000" dirty="0" err="1" smtClean="0">
                <a:latin typeface="Calibri" pitchFamily="34" charset="0"/>
              </a:rPr>
              <a:t>tutorizado</a:t>
            </a:r>
            <a:r>
              <a:rPr lang="es-ES" sz="2000" dirty="0" smtClean="0">
                <a:latin typeface="Calibri" pitchFamily="34" charset="0"/>
              </a:rPr>
              <a:t> ayuda a detectar a otros alumnos susceptibles de recibir ayuda: 11 nuevos alumnos. Aprenden a ayudarse.</a:t>
            </a:r>
            <a:endParaRPr lang="es-ES" sz="2000" dirty="0">
              <a:latin typeface="Calibri" pitchFamily="34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116885" y="692579"/>
            <a:ext cx="7775575" cy="40730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  <a:defRPr/>
            </a:pPr>
            <a:endParaRPr lang="es-ES" sz="2000" dirty="0" smtClean="0">
              <a:latin typeface="Calibri" pitchFamily="34" charset="0"/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221655" y="4843527"/>
            <a:ext cx="1659101" cy="111391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Formación</a:t>
            </a:r>
          </a:p>
          <a:p>
            <a:pPr algn="ctr"/>
            <a:r>
              <a:rPr lang="es-ES" sz="2400" dirty="0" smtClean="0"/>
              <a:t>“Entre todos”</a:t>
            </a:r>
            <a:endParaRPr lang="es-ES" sz="2400" dirty="0"/>
          </a:p>
        </p:txBody>
      </p:sp>
      <p:sp>
        <p:nvSpPr>
          <p:cNvPr id="19" name="Rectángulo redondeado 18"/>
          <p:cNvSpPr/>
          <p:nvPr/>
        </p:nvSpPr>
        <p:spPr>
          <a:xfrm>
            <a:off x="2044007" y="3782291"/>
            <a:ext cx="6652317" cy="2369127"/>
          </a:xfrm>
          <a:prstGeom prst="roundRect">
            <a:avLst>
              <a:gd name="adj" fmla="val 8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s-ES" sz="2000" dirty="0" smtClean="0">
                <a:latin typeface="Calibri" pitchFamily="34" charset="0"/>
              </a:rPr>
              <a:t>Mejora</a:t>
            </a:r>
            <a:r>
              <a:rPr lang="es-ES" sz="2000" dirty="0" smtClean="0">
                <a:latin typeface="Calibri" pitchFamily="34" charset="0"/>
              </a:rPr>
              <a:t>:</a:t>
            </a:r>
          </a:p>
          <a:p>
            <a:pPr marL="457200" indent="-457200" algn="just">
              <a:buAutoNum type="arabicPeriod"/>
              <a:defRPr/>
            </a:pPr>
            <a:r>
              <a:rPr lang="es-ES" sz="2000" dirty="0" smtClean="0">
                <a:latin typeface="Calibri" pitchFamily="34" charset="0"/>
              </a:rPr>
              <a:t>Implicación familias: en los tres trimestres, 700 familias de 765 alumnos.</a:t>
            </a:r>
          </a:p>
          <a:p>
            <a:pPr marL="457200" indent="-457200" algn="just">
              <a:buAutoNum type="arabicPeriod"/>
              <a:defRPr/>
            </a:pPr>
            <a:r>
              <a:rPr lang="es-ES" sz="2000" dirty="0" smtClean="0">
                <a:solidFill>
                  <a:schemeClr val="bg1"/>
                </a:solidFill>
                <a:latin typeface="Calibri" pitchFamily="34" charset="0"/>
              </a:rPr>
              <a:t>Formación simultánea: </a:t>
            </a:r>
            <a:r>
              <a:rPr lang="es-ES" sz="2000" dirty="0" smtClean="0">
                <a:solidFill>
                  <a:schemeClr val="bg1"/>
                </a:solidFill>
                <a:latin typeface="Calibri" pitchFamily="34" charset="0"/>
              </a:rPr>
              <a:t>Escuela Padres, 175 participantes. </a:t>
            </a:r>
            <a:endParaRPr lang="es-ES" sz="2000" dirty="0" smtClean="0">
              <a:latin typeface="Calibri" pitchFamily="34" charset="0"/>
            </a:endParaRPr>
          </a:p>
          <a:p>
            <a:pPr algn="just">
              <a:defRPr/>
            </a:pPr>
            <a:endParaRPr lang="es-ES" sz="2000" dirty="0">
              <a:latin typeface="Calibri" pitchFamily="34" charset="0"/>
            </a:endParaRP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1565201" y="448806"/>
            <a:ext cx="7131124" cy="5302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IES JULIO VERNE – LEGANÉS (MADRID)</a:t>
            </a:r>
          </a:p>
        </p:txBody>
      </p:sp>
    </p:spTree>
    <p:extLst>
      <p:ext uri="{BB962C8B-B14F-4D97-AF65-F5344CB8AC3E}">
        <p14:creationId xmlns:p14="http://schemas.microsoft.com/office/powerpoint/2010/main" val="268665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870</TotalTime>
  <Words>213</Words>
  <Application>Microsoft Office PowerPoint</Application>
  <PresentationFormat>Presentación en pantalla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Tema de Office</vt:lpstr>
      <vt:lpstr>IES JULIO VERNE – LEGANÉS (MADRID)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IES JULIO VERNE – LEGANÉS</dc:title>
  <dc:creator>Fco. Javier Bellón Jaramillo</dc:creator>
  <cp:lastModifiedBy>EDUCALOGIN EDUCALOGIN , EDUCALOGIN</cp:lastModifiedBy>
  <cp:revision>72</cp:revision>
  <dcterms:created xsi:type="dcterms:W3CDTF">2016-04-08T19:57:01Z</dcterms:created>
  <dcterms:modified xsi:type="dcterms:W3CDTF">2017-07-04T10:35:00Z</dcterms:modified>
</cp:coreProperties>
</file>