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Chewy" panose="020B0604020202020204" charset="0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ambla" panose="020B0604020202020204" charset="0"/>
      <p:regular r:id="rId27"/>
      <p:bold r:id="rId28"/>
      <p:italic r:id="rId29"/>
      <p:boldItalic r:id="rId30"/>
    </p:embeddedFont>
    <p:embeddedFont>
      <p:font typeface="Alegreya" panose="020B060402020202020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</p:embeddedFont>
    <p:embeddedFont>
      <p:font typeface="Roboto Slab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3929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82075" y="685175"/>
            <a:ext cx="6693900" cy="343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Escullen entre </a:t>
            </a:r>
            <a:r>
              <a:rPr lang="es" i="1">
                <a:latin typeface="Arial"/>
                <a:ea typeface="Arial"/>
                <a:cs typeface="Arial"/>
                <a:sym typeface="Arial"/>
              </a:rPr>
              <a:t>Religió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s" i="1">
                <a:latin typeface="Arial"/>
                <a:ea typeface="Arial"/>
                <a:cs typeface="Arial"/>
                <a:sym typeface="Arial"/>
              </a:rPr>
              <a:t>Alternativa a la religió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1h a la setmana tot l’alumnat d’ESO se distribueix per tallers d'interès / estudi:</a:t>
            </a:r>
          </a:p>
          <a:p>
            <a:pPr lvl="0" algn="just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Perquè: volem dotar de contingut i coneixement l’hora d’scr, que en moltes ocasions era perduda per molts alumnes (en un primer moment s’estableix un pla de lectura, però després donem el salt al treball internivell)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Motivació. Agrupam per interessos (no per edats), participa tota la comunitat (profes, alumnes i pares).</a:t>
            </a:r>
          </a:p>
          <a:p>
            <a:pPr lvl="0" algn="just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Volem ajudar-los a millorar les seves relacions socials</a:t>
            </a:r>
          </a:p>
          <a:p>
            <a:pPr marL="365760" lvl="0" indent="-167639" algn="just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/>
              <a:buChar char="●"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Millorar el clima de centre</a:t>
            </a:r>
          </a:p>
          <a:p>
            <a:pPr marL="365760" lvl="0" indent="-167639" algn="just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/>
              <a:buChar char="●"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Fer-los sentir que són el cor del centre: es va donar l’oportunitat que l’alumnat proposàs tallers i que se’n fes càrrec, sempre amb un professor a l’aula.</a:t>
            </a:r>
          </a:p>
          <a:p>
            <a:pPr lvl="0" algn="just" rtl="0">
              <a:lnSpc>
                <a:spcPct val="90000"/>
              </a:lnSpc>
              <a:spcBef>
                <a:spcPts val="40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Organització.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Tipus: d’esports, d’educació emocional (mediació, , aplicats (cuina, artesania, ambientalització del centre, jardineria, mecànica de bmx, mecanografia, …)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21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6</a:t>
            </a:fld>
            <a:endParaRPr lang="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82075" y="685175"/>
            <a:ext cx="6693900" cy="343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21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8</a:t>
            </a:fld>
            <a:endParaRPr lang="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82075" y="685175"/>
            <a:ext cx="6693900" cy="343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21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10</a:t>
            </a:fld>
            <a:endParaRPr lang="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atacatsperlestic/que-fem-al-bd/aplicacions-didactiques-ii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0B7dasuj5QD_adWI2ZzBZbHVJbTA/view" TargetMode="External"/><Relationship Id="rId5" Type="http://schemas.openxmlformats.org/officeDocument/2006/relationships/hyperlink" Target="http://www.diariodeibiza.es/pitiuses-balears/2011/07/27/reconocimiento-trabajo-profesores/497263.htm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esbdprojec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cs.google.com/document/d/1semUk5USs6gwsY6QAGtzjuO0Rh_d6BoF0y6NY-g_R60/edit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0" y="823475"/>
            <a:ext cx="5783400" cy="227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" sz="3700"/>
              <a:t>Claves para la mejora educativa: una lectura de las evaluaciones internacionales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0" y="3725712"/>
            <a:ext cx="5783400" cy="141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UIMP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Santander, julio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ticks-39830_960_7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00" y="-50156"/>
            <a:ext cx="5287654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805200" y="0"/>
            <a:ext cx="57714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600">
                <a:solidFill>
                  <a:srgbClr val="9900FF"/>
                </a:solidFill>
                <a:latin typeface="Chewy"/>
                <a:ea typeface="Chewy"/>
                <a:cs typeface="Chewy"/>
                <a:sym typeface="Chewy"/>
              </a:rPr>
              <a:t>INDICADORES DE EVALUACIÓN</a:t>
            </a:r>
          </a:p>
        </p:txBody>
      </p:sp>
      <p:sp>
        <p:nvSpPr>
          <p:cNvPr id="158" name="Shape 158"/>
          <p:cNvSpPr/>
          <p:nvPr/>
        </p:nvSpPr>
        <p:spPr>
          <a:xfrm>
            <a:off x="282625" y="854681"/>
            <a:ext cx="3504000" cy="11439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>
                <a:latin typeface="Alegreya"/>
                <a:ea typeface="Alegreya"/>
                <a:cs typeface="Alegreya"/>
                <a:sym typeface="Alegreya"/>
              </a:rPr>
              <a:t>RESULTADOS ACADÉMICOS</a:t>
            </a:r>
          </a:p>
        </p:txBody>
      </p:sp>
      <p:sp>
        <p:nvSpPr>
          <p:cNvPr id="159" name="Shape 159"/>
          <p:cNvSpPr/>
          <p:nvPr/>
        </p:nvSpPr>
        <p:spPr>
          <a:xfrm>
            <a:off x="5107700" y="486356"/>
            <a:ext cx="3379200" cy="15123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>
                <a:latin typeface="Chewy"/>
                <a:ea typeface="Chewy"/>
                <a:cs typeface="Chewy"/>
                <a:sym typeface="Chewy"/>
              </a:rPr>
              <a:t>MEJORA DE LA CONVIVENCIA</a:t>
            </a:r>
          </a:p>
        </p:txBody>
      </p:sp>
      <p:sp>
        <p:nvSpPr>
          <p:cNvPr id="160" name="Shape 160"/>
          <p:cNvSpPr/>
          <p:nvPr/>
        </p:nvSpPr>
        <p:spPr>
          <a:xfrm>
            <a:off x="188100" y="2925618"/>
            <a:ext cx="3504005" cy="2217887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b="1">
                <a:latin typeface="Courier New"/>
                <a:ea typeface="Courier New"/>
                <a:cs typeface="Courier New"/>
                <a:sym typeface="Courier New"/>
              </a:rPr>
              <a:t>REDUCCIÓN DEL ABSENTISMO</a:t>
            </a:r>
          </a:p>
        </p:txBody>
      </p:sp>
      <p:sp>
        <p:nvSpPr>
          <p:cNvPr id="161" name="Shape 161"/>
          <p:cNvSpPr/>
          <p:nvPr/>
        </p:nvSpPr>
        <p:spPr>
          <a:xfrm>
            <a:off x="3692099" y="1998581"/>
            <a:ext cx="5544989" cy="2967192"/>
          </a:xfrm>
          <a:prstGeom prst="irregularSeal2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>
                <a:latin typeface="Proxima Nova"/>
                <a:ea typeface="Proxima Nova"/>
                <a:cs typeface="Proxima Nova"/>
                <a:sym typeface="Proxima Nova"/>
              </a:rPr>
              <a:t>REDUCCIÓN DEL ABANDONAMIENTO DEL SISTEMA EDUCATIVO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52180"/>
          <a:stretch/>
        </p:blipFill>
        <p:spPr>
          <a:xfrm>
            <a:off x="979300" y="3735299"/>
            <a:ext cx="7185400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-61745"/>
            <a:ext cx="9193336" cy="38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12500" r="27531" b="19633"/>
          <a:stretch/>
        </p:blipFill>
        <p:spPr bwMode="auto">
          <a:xfrm>
            <a:off x="1475656" y="-11778"/>
            <a:ext cx="623769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1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33056" t="22678" b="6162"/>
          <a:stretch/>
        </p:blipFill>
        <p:spPr>
          <a:xfrm>
            <a:off x="457241" y="0"/>
            <a:ext cx="7956784" cy="50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375" y="0"/>
            <a:ext cx="3235625" cy="16177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729975" y="155200"/>
            <a:ext cx="4967700" cy="5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s" sz="3000" b="1">
                <a:solidFill>
                  <a:srgbClr val="00FF00"/>
                </a:solidFill>
              </a:rPr>
              <a:t>IES sa Blanca Dona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831375" y="3669175"/>
            <a:ext cx="7127700" cy="11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" sz="3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CONSENSUAMOS Y COMPARTIMOS PARA CRECER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36600"/>
            <a:ext cx="7214400" cy="18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rgbClr val="FF0000"/>
                </a:solidFill>
              </a:rPr>
              <a:t>Curso 2009-2010: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s" sz="1800">
                <a:solidFill>
                  <a:srgbClr val="FF0000"/>
                </a:solidFill>
              </a:rPr>
              <a:t>370 alumnos ESO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s" sz="1800">
                <a:solidFill>
                  <a:srgbClr val="FF0000"/>
                </a:solidFill>
              </a:rPr>
              <a:t>5 lineas en 1º ESO; 2 en 4º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s" sz="1800">
                <a:solidFill>
                  <a:srgbClr val="FF0000"/>
                </a:solidFill>
              </a:rPr>
              <a:t>70 repetidores (20%) (IB: 14%)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s" sz="1800">
                <a:solidFill>
                  <a:srgbClr val="FF0000"/>
                </a:solidFill>
              </a:rPr>
              <a:t>100 alumnos sancionados (incluídos expedientes disciplinarios)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s" sz="1800">
                <a:solidFill>
                  <a:srgbClr val="FF0000"/>
                </a:solidFill>
              </a:rPr>
              <a:t>titula un 55% en 4º (40 de los 73)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88275" y="1829850"/>
            <a:ext cx="9055800" cy="33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solidFill>
                  <a:schemeClr val="dk1"/>
                </a:solidFill>
              </a:rPr>
              <a:t>Curso 2016-2017: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s" sz="3000">
                <a:solidFill>
                  <a:schemeClr val="dk1"/>
                </a:solidFill>
              </a:rPr>
              <a:t>470 alumnos ESO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s" sz="3000">
                <a:solidFill>
                  <a:schemeClr val="dk1"/>
                </a:solidFill>
              </a:rPr>
              <a:t>6 lineas en 1º ESO; 4 en 4º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s" sz="3000">
                <a:solidFill>
                  <a:schemeClr val="dk1"/>
                </a:solidFill>
              </a:rPr>
              <a:t>30 repetidores (7%) (IB: 9%)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s" sz="3000">
                <a:solidFill>
                  <a:schemeClr val="dk1"/>
                </a:solidFill>
              </a:rPr>
              <a:t>40 alumnos sancionados(0 expedientes, 0 resoluciones)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s" sz="3000">
                <a:solidFill>
                  <a:schemeClr val="dk1"/>
                </a:solidFill>
              </a:rPr>
              <a:t>70 (de los 82) titulan en junio en 4º(85%)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Por donde empezamos?</a:t>
            </a:r>
          </a:p>
        </p:txBody>
      </p:sp>
      <p:sp>
        <p:nvSpPr>
          <p:cNvPr id="84" name="Shape 84"/>
          <p:cNvSpPr/>
          <p:nvPr/>
        </p:nvSpPr>
        <p:spPr>
          <a:xfrm>
            <a:off x="3342300" y="1980150"/>
            <a:ext cx="3531492" cy="2181924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/>
              <a:t>Educación emocional</a:t>
            </a:r>
          </a:p>
        </p:txBody>
      </p:sp>
      <p:sp>
        <p:nvSpPr>
          <p:cNvPr id="85" name="Shape 85"/>
          <p:cNvSpPr/>
          <p:nvPr/>
        </p:nvSpPr>
        <p:spPr>
          <a:xfrm>
            <a:off x="5814325" y="1299075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/>
              <a:t>Educación en valores</a:t>
            </a:r>
          </a:p>
        </p:txBody>
      </p:sp>
      <p:sp>
        <p:nvSpPr>
          <p:cNvPr id="86" name="Shape 86"/>
          <p:cNvSpPr/>
          <p:nvPr/>
        </p:nvSpPr>
        <p:spPr>
          <a:xfrm>
            <a:off x="5916275" y="3141525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Sentido de pertenencia de centro</a:t>
            </a:r>
          </a:p>
        </p:txBody>
      </p:sp>
      <p:sp>
        <p:nvSpPr>
          <p:cNvPr id="87" name="Shape 87"/>
          <p:cNvSpPr/>
          <p:nvPr/>
        </p:nvSpPr>
        <p:spPr>
          <a:xfrm>
            <a:off x="2158825" y="3141525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Yoga y relajación</a:t>
            </a:r>
          </a:p>
        </p:txBody>
      </p:sp>
      <p:sp>
        <p:nvSpPr>
          <p:cNvPr id="88" name="Shape 88"/>
          <p:cNvSpPr/>
          <p:nvPr/>
        </p:nvSpPr>
        <p:spPr>
          <a:xfrm>
            <a:off x="1958075" y="1767825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Tutorías entre iguales</a:t>
            </a:r>
          </a:p>
        </p:txBody>
      </p:sp>
      <p:sp>
        <p:nvSpPr>
          <p:cNvPr id="89" name="Shape 89"/>
          <p:cNvSpPr/>
          <p:nvPr/>
        </p:nvSpPr>
        <p:spPr>
          <a:xfrm>
            <a:off x="3938375" y="3786850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Mediación</a:t>
            </a:r>
          </a:p>
        </p:txBody>
      </p:sp>
      <p:sp>
        <p:nvSpPr>
          <p:cNvPr id="90" name="Shape 90"/>
          <p:cNvSpPr/>
          <p:nvPr/>
        </p:nvSpPr>
        <p:spPr>
          <a:xfrm>
            <a:off x="3581850" y="1299075"/>
            <a:ext cx="21441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Círculos restaurativos</a:t>
            </a:r>
          </a:p>
        </p:txBody>
      </p:sp>
      <p:sp>
        <p:nvSpPr>
          <p:cNvPr id="91" name="Shape 91"/>
          <p:cNvSpPr/>
          <p:nvPr/>
        </p:nvSpPr>
        <p:spPr>
          <a:xfrm>
            <a:off x="6357625" y="2029350"/>
            <a:ext cx="1980300" cy="10848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/>
              <a:t>Teatro fórum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84850"/>
            <a:ext cx="2459700" cy="4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>
                <a:solidFill>
                  <a:schemeClr val="dk1"/>
                </a:solidFill>
              </a:rPr>
              <a:t>CURSO 2009-2010</a:t>
            </a:r>
          </a:p>
        </p:txBody>
      </p:sp>
      <p:pic>
        <p:nvPicPr>
          <p:cNvPr id="98" name="Shape 98" descr="wordle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49" y="929349"/>
            <a:ext cx="3749123" cy="24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0" y="344425"/>
            <a:ext cx="40914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FF00FF"/>
                </a:solidFill>
              </a:rPr>
              <a:t>Programa L’ALTERNATIVA</a:t>
            </a:r>
          </a:p>
        </p:txBody>
      </p:sp>
      <p:sp>
        <p:nvSpPr>
          <p:cNvPr id="100" name="Shape 100"/>
          <p:cNvSpPr txBox="1"/>
          <p:nvPr/>
        </p:nvSpPr>
        <p:spPr>
          <a:xfrm rot="-730597">
            <a:off x="42726" y="3394728"/>
            <a:ext cx="3901372" cy="509156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b="1" u="sng">
                <a:hlinkClick r:id="rId5"/>
              </a:rPr>
              <a:t>Finalistas Acción Magistral 2011</a:t>
            </a:r>
          </a:p>
        </p:txBody>
      </p:sp>
      <p:pic>
        <p:nvPicPr>
          <p:cNvPr id="101" name="Shape 10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9649" y="693525"/>
            <a:ext cx="4987924" cy="29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captura_atacats.jpg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32244"/>
          <a:stretch/>
        </p:blipFill>
        <p:spPr>
          <a:xfrm>
            <a:off x="5132537" y="3744462"/>
            <a:ext cx="3542999" cy="7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1006" b="4591"/>
          <a:stretch/>
        </p:blipFill>
        <p:spPr>
          <a:xfrm>
            <a:off x="-144045" y="953751"/>
            <a:ext cx="9432073" cy="438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50" y="2047924"/>
            <a:ext cx="2169475" cy="21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87875"/>
            <a:ext cx="3543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 b="1">
                <a:solidFill>
                  <a:srgbClr val="FF0000"/>
                </a:solidFill>
              </a:rPr>
              <a:t>Curso 2014-2015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102650" y="87875"/>
            <a:ext cx="5940300" cy="86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000" b="1">
                <a:solidFill>
                  <a:schemeClr val="dk1"/>
                </a:solidFill>
              </a:rPr>
              <a:t>Los proyectos del Blanca Dona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67275" y="149343"/>
            <a:ext cx="8242200" cy="37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>
                <a:latin typeface="Chewy"/>
                <a:ea typeface="Chewy"/>
                <a:cs typeface="Chewy"/>
                <a:sym typeface="Chewy"/>
              </a:rPr>
              <a:t>MEJORAR EL APRENDIZAJE DEL ALUMNADO</a:t>
            </a:r>
          </a:p>
        </p:txBody>
      </p:sp>
      <p:sp>
        <p:nvSpPr>
          <p:cNvPr id="117" name="Shape 117"/>
          <p:cNvSpPr/>
          <p:nvPr/>
        </p:nvSpPr>
        <p:spPr>
          <a:xfrm>
            <a:off x="1104450" y="961275"/>
            <a:ext cx="2077200" cy="6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latin typeface="Consolas"/>
                <a:ea typeface="Consolas"/>
                <a:cs typeface="Consolas"/>
                <a:sym typeface="Consolas"/>
              </a:rPr>
              <a:t>DESARROLLO DE COMPETENCIAS</a:t>
            </a:r>
          </a:p>
        </p:txBody>
      </p:sp>
      <p:sp>
        <p:nvSpPr>
          <p:cNvPr id="118" name="Shape 118"/>
          <p:cNvSpPr/>
          <p:nvPr/>
        </p:nvSpPr>
        <p:spPr>
          <a:xfrm>
            <a:off x="691275" y="527756"/>
            <a:ext cx="840300" cy="549900"/>
          </a:xfrm>
          <a:prstGeom prst="flowChartConnec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SER</a:t>
            </a:r>
          </a:p>
        </p:txBody>
      </p:sp>
      <p:sp>
        <p:nvSpPr>
          <p:cNvPr id="119" name="Shape 119"/>
          <p:cNvSpPr/>
          <p:nvPr/>
        </p:nvSpPr>
        <p:spPr>
          <a:xfrm>
            <a:off x="2538050" y="527750"/>
            <a:ext cx="971700" cy="549900"/>
          </a:xfrm>
          <a:prstGeom prst="flowChartConnec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HACER</a:t>
            </a:r>
          </a:p>
        </p:txBody>
      </p:sp>
      <p:sp>
        <p:nvSpPr>
          <p:cNvPr id="120" name="Shape 120"/>
          <p:cNvSpPr/>
          <p:nvPr/>
        </p:nvSpPr>
        <p:spPr>
          <a:xfrm>
            <a:off x="2453550" y="1419625"/>
            <a:ext cx="1260000" cy="549900"/>
          </a:xfrm>
          <a:prstGeom prst="flowChartConnec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CONVIVIR</a:t>
            </a:r>
          </a:p>
        </p:txBody>
      </p:sp>
      <p:sp>
        <p:nvSpPr>
          <p:cNvPr id="121" name="Shape 121"/>
          <p:cNvSpPr/>
          <p:nvPr/>
        </p:nvSpPr>
        <p:spPr>
          <a:xfrm>
            <a:off x="367275" y="1507650"/>
            <a:ext cx="1482900" cy="549900"/>
          </a:xfrm>
          <a:prstGeom prst="flowChartConnec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APRENDER</a:t>
            </a:r>
          </a:p>
        </p:txBody>
      </p:sp>
      <p:sp>
        <p:nvSpPr>
          <p:cNvPr id="122" name="Shape 122"/>
          <p:cNvSpPr/>
          <p:nvPr/>
        </p:nvSpPr>
        <p:spPr>
          <a:xfrm>
            <a:off x="691275" y="3519225"/>
            <a:ext cx="1989600" cy="996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Consolas"/>
                <a:ea typeface="Consolas"/>
                <a:cs typeface="Consolas"/>
                <a:sym typeface="Consolas"/>
              </a:rPr>
              <a:t>PROMOVER LA PARTICIPACIÓN DE LA COMUNIDAD EDUCATIVA: FAMILIAS</a:t>
            </a:r>
          </a:p>
        </p:txBody>
      </p:sp>
      <p:sp>
        <p:nvSpPr>
          <p:cNvPr id="123" name="Shape 123"/>
          <p:cNvSpPr/>
          <p:nvPr/>
        </p:nvSpPr>
        <p:spPr>
          <a:xfrm>
            <a:off x="6619900" y="3678281"/>
            <a:ext cx="1424400" cy="996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Consolas"/>
                <a:ea typeface="Consolas"/>
                <a:cs typeface="Consolas"/>
                <a:sym typeface="Consolas"/>
              </a:rPr>
              <a:t>APERTURA AL ENTORNO</a:t>
            </a:r>
          </a:p>
        </p:txBody>
      </p:sp>
      <p:sp>
        <p:nvSpPr>
          <p:cNvPr id="124" name="Shape 124"/>
          <p:cNvSpPr/>
          <p:nvPr/>
        </p:nvSpPr>
        <p:spPr>
          <a:xfrm>
            <a:off x="6619900" y="1009528"/>
            <a:ext cx="1989600" cy="549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Consolas"/>
                <a:ea typeface="Consolas"/>
                <a:cs typeface="Consolas"/>
                <a:sym typeface="Consolas"/>
              </a:rPr>
              <a:t>REORGANITZACIÓN</a:t>
            </a:r>
          </a:p>
        </p:txBody>
      </p:sp>
      <p:sp>
        <p:nvSpPr>
          <p:cNvPr id="125" name="Shape 125"/>
          <p:cNvSpPr/>
          <p:nvPr/>
        </p:nvSpPr>
        <p:spPr>
          <a:xfrm>
            <a:off x="2321300" y="3965925"/>
            <a:ext cx="1405200" cy="549900"/>
          </a:xfrm>
          <a:prstGeom prst="flowChartConnector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PÚBLICO</a:t>
            </a:r>
          </a:p>
        </p:txBody>
      </p:sp>
      <p:sp>
        <p:nvSpPr>
          <p:cNvPr id="126" name="Shape 126"/>
          <p:cNvSpPr/>
          <p:nvPr/>
        </p:nvSpPr>
        <p:spPr>
          <a:xfrm>
            <a:off x="0" y="2929225"/>
            <a:ext cx="1733700" cy="646500"/>
          </a:xfrm>
          <a:prstGeom prst="flowChartConnector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EXPERTOS EXTERNOS</a:t>
            </a:r>
          </a:p>
        </p:txBody>
      </p:sp>
      <p:sp>
        <p:nvSpPr>
          <p:cNvPr id="127" name="Shape 127"/>
          <p:cNvSpPr/>
          <p:nvPr/>
        </p:nvSpPr>
        <p:spPr>
          <a:xfrm>
            <a:off x="4985025" y="3350034"/>
            <a:ext cx="1989600" cy="5499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OTROS CENTROS EDUCATIVOS</a:t>
            </a:r>
          </a:p>
        </p:txBody>
      </p:sp>
      <p:sp>
        <p:nvSpPr>
          <p:cNvPr id="128" name="Shape 128"/>
          <p:cNvSpPr/>
          <p:nvPr/>
        </p:nvSpPr>
        <p:spPr>
          <a:xfrm>
            <a:off x="6974625" y="3205781"/>
            <a:ext cx="2077200" cy="549900"/>
          </a:xfrm>
          <a:prstGeom prst="flowChartConnector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ENTIDADES Y INSTITUCIONES</a:t>
            </a:r>
          </a:p>
        </p:txBody>
      </p:sp>
      <p:sp>
        <p:nvSpPr>
          <p:cNvPr id="129" name="Shape 129"/>
          <p:cNvSpPr/>
          <p:nvPr/>
        </p:nvSpPr>
        <p:spPr>
          <a:xfrm>
            <a:off x="5665125" y="4381250"/>
            <a:ext cx="1405200" cy="549900"/>
          </a:xfrm>
          <a:prstGeom prst="flowChartConnec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EMPRESAS</a:t>
            </a:r>
          </a:p>
        </p:txBody>
      </p:sp>
      <p:sp>
        <p:nvSpPr>
          <p:cNvPr id="130" name="Shape 130"/>
          <p:cNvSpPr/>
          <p:nvPr/>
        </p:nvSpPr>
        <p:spPr>
          <a:xfrm>
            <a:off x="6982275" y="4447400"/>
            <a:ext cx="1989600" cy="549900"/>
          </a:xfrm>
          <a:prstGeom prst="flowChartConnec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100"/>
              <a:t>ADMINISTRACIÓN</a:t>
            </a:r>
          </a:p>
        </p:txBody>
      </p:sp>
      <p:sp>
        <p:nvSpPr>
          <p:cNvPr id="131" name="Shape 131"/>
          <p:cNvSpPr/>
          <p:nvPr/>
        </p:nvSpPr>
        <p:spPr>
          <a:xfrm>
            <a:off x="7249575" y="479493"/>
            <a:ext cx="1527300" cy="646500"/>
          </a:xfrm>
          <a:prstGeom prst="flowChartConnec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POR NIVELES</a:t>
            </a:r>
          </a:p>
        </p:txBody>
      </p:sp>
      <p:sp>
        <p:nvSpPr>
          <p:cNvPr id="132" name="Shape 132"/>
          <p:cNvSpPr/>
          <p:nvPr/>
        </p:nvSpPr>
        <p:spPr>
          <a:xfrm>
            <a:off x="7400000" y="1459387"/>
            <a:ext cx="1527300" cy="646500"/>
          </a:xfrm>
          <a:prstGeom prst="flowChartConnec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GESTIÓN DE CENTRO</a:t>
            </a:r>
          </a:p>
        </p:txBody>
      </p:sp>
      <p:sp>
        <p:nvSpPr>
          <p:cNvPr id="133" name="Shape 133"/>
          <p:cNvSpPr/>
          <p:nvPr/>
        </p:nvSpPr>
        <p:spPr>
          <a:xfrm>
            <a:off x="3962125" y="2227556"/>
            <a:ext cx="1733700" cy="693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>
                <a:latin typeface="Consolas"/>
                <a:ea typeface="Consolas"/>
                <a:cs typeface="Consolas"/>
                <a:sym typeface="Consolas"/>
              </a:rPr>
              <a:t>FORMACIÓN DEL PROFESORADO</a:t>
            </a:r>
          </a:p>
        </p:txBody>
      </p:sp>
      <p:sp>
        <p:nvSpPr>
          <p:cNvPr id="134" name="Shape 134"/>
          <p:cNvSpPr/>
          <p:nvPr/>
        </p:nvSpPr>
        <p:spPr>
          <a:xfrm>
            <a:off x="1411050" y="2240250"/>
            <a:ext cx="2631000" cy="646500"/>
          </a:xfrm>
          <a:prstGeom prst="flowChartConnector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APRENDIZAJE COOPERATIVO</a:t>
            </a:r>
          </a:p>
        </p:txBody>
      </p:sp>
      <p:sp>
        <p:nvSpPr>
          <p:cNvPr id="135" name="Shape 135"/>
          <p:cNvSpPr/>
          <p:nvPr/>
        </p:nvSpPr>
        <p:spPr>
          <a:xfrm>
            <a:off x="5593975" y="2274159"/>
            <a:ext cx="1914300" cy="549900"/>
          </a:xfrm>
          <a:prstGeom prst="flowChartConnector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EVALUACIÓN</a:t>
            </a:r>
          </a:p>
        </p:txBody>
      </p:sp>
      <p:sp>
        <p:nvSpPr>
          <p:cNvPr id="136" name="Shape 136"/>
          <p:cNvSpPr/>
          <p:nvPr/>
        </p:nvSpPr>
        <p:spPr>
          <a:xfrm>
            <a:off x="4511701" y="661800"/>
            <a:ext cx="2275800" cy="646500"/>
          </a:xfrm>
          <a:prstGeom prst="flowChartConnec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COORDINACIÓN EQUIPOS DE TRABAJO</a:t>
            </a:r>
          </a:p>
        </p:txBody>
      </p:sp>
      <p:sp>
        <p:nvSpPr>
          <p:cNvPr id="137" name="Shape 137"/>
          <p:cNvSpPr/>
          <p:nvPr/>
        </p:nvSpPr>
        <p:spPr>
          <a:xfrm>
            <a:off x="4897425" y="1371356"/>
            <a:ext cx="2172900" cy="693000"/>
          </a:xfrm>
          <a:prstGeom prst="flowChartConnector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MEJORANDO LAS FASES DE LOS PROYECTOS</a:t>
            </a:r>
          </a:p>
        </p:txBody>
      </p:sp>
      <p:sp>
        <p:nvSpPr>
          <p:cNvPr id="138" name="Shape 138"/>
          <p:cNvSpPr/>
          <p:nvPr/>
        </p:nvSpPr>
        <p:spPr>
          <a:xfrm>
            <a:off x="-92950" y="4447406"/>
            <a:ext cx="2631000" cy="549900"/>
          </a:xfrm>
          <a:prstGeom prst="flowChartConnector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100"/>
              <a:t>PARTICIPANDO EN LAS ACTIVIDADES</a:t>
            </a:r>
          </a:p>
        </p:txBody>
      </p:sp>
      <p:sp>
        <p:nvSpPr>
          <p:cNvPr id="139" name="Shape 139"/>
          <p:cNvSpPr/>
          <p:nvPr/>
        </p:nvSpPr>
        <p:spPr>
          <a:xfrm>
            <a:off x="2043862" y="2885212"/>
            <a:ext cx="2631000" cy="646500"/>
          </a:xfrm>
          <a:prstGeom prst="flowChartConnector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OBSERVACIÓN ENTRE IGUALES</a:t>
            </a:r>
          </a:p>
        </p:txBody>
      </p:sp>
      <p:sp>
        <p:nvSpPr>
          <p:cNvPr id="140" name="Shape 140"/>
          <p:cNvSpPr/>
          <p:nvPr/>
        </p:nvSpPr>
        <p:spPr>
          <a:xfrm>
            <a:off x="4618562" y="2760137"/>
            <a:ext cx="2631000" cy="646500"/>
          </a:xfrm>
          <a:prstGeom prst="flowChartConnector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ABP en BG, GH y lenguas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92024" cy="2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4642075" y="133000"/>
            <a:ext cx="1718100" cy="70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Prácticas y círculos restaurativos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375" y="842500"/>
            <a:ext cx="4887057" cy="25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0524" y="2935530"/>
            <a:ext cx="3979649" cy="220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1640598"/>
            <a:ext cx="2165449" cy="36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 rot="527208" flipH="1">
            <a:off x="6171462" y="3306204"/>
            <a:ext cx="2668923" cy="623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300"/>
              <a:t>Teatro fórum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413</Words>
  <Application>Microsoft Office PowerPoint</Application>
  <PresentationFormat>Presentación en pantalla (16:9)</PresentationFormat>
  <Paragraphs>76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Proxima Nova</vt:lpstr>
      <vt:lpstr>Consolas</vt:lpstr>
      <vt:lpstr>Chewy</vt:lpstr>
      <vt:lpstr>Roboto</vt:lpstr>
      <vt:lpstr>Courier New</vt:lpstr>
      <vt:lpstr>Rambla</vt:lpstr>
      <vt:lpstr>Alegreya</vt:lpstr>
      <vt:lpstr>Comic Sans MS</vt:lpstr>
      <vt:lpstr>Roboto Slab</vt:lpstr>
      <vt:lpstr>marina</vt:lpstr>
      <vt:lpstr>Claves para la mejora educativa: una lectura de las evaluaciones internacionales</vt:lpstr>
      <vt:lpstr>Presentación de PowerPoint</vt:lpstr>
      <vt:lpstr>Presentación de PowerPoint</vt:lpstr>
      <vt:lpstr>Presentación de PowerPoint</vt:lpstr>
      <vt:lpstr>Por donde empezamos?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Claves para la mejora educativa: una lectura de las evaluaciones internacionales</dc:title>
  <dc:creator>Mònica</dc:creator>
  <cp:lastModifiedBy>PCUIMP1015</cp:lastModifiedBy>
  <cp:revision>2</cp:revision>
  <dcterms:modified xsi:type="dcterms:W3CDTF">2017-07-05T07:18:56Z</dcterms:modified>
</cp:coreProperties>
</file>