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401" r:id="rId4"/>
    <p:sldId id="402" r:id="rId5"/>
    <p:sldId id="403" r:id="rId6"/>
    <p:sldId id="259" r:id="rId7"/>
    <p:sldId id="260" r:id="rId8"/>
    <p:sldId id="318" r:id="rId9"/>
    <p:sldId id="321" r:id="rId10"/>
    <p:sldId id="322" r:id="rId11"/>
    <p:sldId id="323" r:id="rId12"/>
    <p:sldId id="278" r:id="rId13"/>
    <p:sldId id="329" r:id="rId14"/>
    <p:sldId id="330" r:id="rId15"/>
    <p:sldId id="331" r:id="rId16"/>
    <p:sldId id="324" r:id="rId17"/>
    <p:sldId id="325" r:id="rId18"/>
    <p:sldId id="327" r:id="rId19"/>
    <p:sldId id="328" r:id="rId20"/>
    <p:sldId id="352" r:id="rId21"/>
    <p:sldId id="336" r:id="rId22"/>
    <p:sldId id="337" r:id="rId23"/>
    <p:sldId id="302" r:id="rId24"/>
    <p:sldId id="303" r:id="rId25"/>
    <p:sldId id="304" r:id="rId26"/>
    <p:sldId id="404" r:id="rId27"/>
    <p:sldId id="405" r:id="rId28"/>
    <p:sldId id="419" r:id="rId29"/>
    <p:sldId id="406" r:id="rId30"/>
    <p:sldId id="407" r:id="rId31"/>
    <p:sldId id="408" r:id="rId32"/>
    <p:sldId id="412" r:id="rId33"/>
    <p:sldId id="409" r:id="rId34"/>
    <p:sldId id="410" r:id="rId35"/>
    <p:sldId id="413" r:id="rId36"/>
    <p:sldId id="414" r:id="rId37"/>
    <p:sldId id="415" r:id="rId38"/>
    <p:sldId id="353" r:id="rId39"/>
    <p:sldId id="416" r:id="rId40"/>
    <p:sldId id="411" r:id="rId41"/>
    <p:sldId id="417" r:id="rId42"/>
    <p:sldId id="418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53" autoAdjust="0"/>
    <p:restoredTop sz="94772" autoAdjust="0"/>
  </p:normalViewPr>
  <p:slideViewPr>
    <p:cSldViewPr snapToGrid="0">
      <p:cViewPr varScale="1">
        <p:scale>
          <a:sx n="70" d="100"/>
          <a:sy n="70" d="100"/>
        </p:scale>
        <p:origin x="-744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04"/>
    </p:cViewPr>
  </p:sorterViewPr>
  <p:notesViewPr>
    <p:cSldViewPr snapToGrid="0">
      <p:cViewPr varScale="1">
        <p:scale>
          <a:sx n="62" d="100"/>
          <a:sy n="62" d="100"/>
        </p:scale>
        <p:origin x="2972" y="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FAB19-33F9-40DB-81E2-E003796F4E3B}" type="datetimeFigureOut">
              <a:rPr lang="es-ES" smtClean="0"/>
              <a:t>05/07/2017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9E34BB-FA4E-44BA-93D2-26E8017FAA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4667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E34BB-FA4E-44BA-93D2-26E8017FAA58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7533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E34BB-FA4E-44BA-93D2-26E8017FAA58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9081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B8F050-376B-46A1-B469-23AE40E1EEAB}" type="slidenum">
              <a:rPr lang="es-ES" smtClean="0"/>
              <a:pPr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6779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E34BB-FA4E-44BA-93D2-26E8017FAA58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089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9E34BB-FA4E-44BA-93D2-26E8017FAA58}" type="slidenum">
              <a:rPr lang="es-ES" smtClean="0"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1971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ecd.org/publications/equations-and-inequalities-9789264258495-en.htm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91457" y="443854"/>
            <a:ext cx="8915399" cy="2271251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pPr algn="ctr"/>
            <a:r>
              <a:rPr lang="es-ES" sz="4400" dirty="0"/>
              <a:t/>
            </a:r>
            <a:br>
              <a:rPr lang="es-ES" sz="4400" dirty="0"/>
            </a:br>
            <a:r>
              <a:rPr lang="es-ES" sz="4400" dirty="0"/>
              <a:t>La enseñanza de las matemáticas en Singapur y sus resultados en las evaluaciones internacionales</a:t>
            </a:r>
            <a:r>
              <a:rPr lang="es-ES" dirty="0"/>
              <a:t/>
            </a:r>
            <a:br>
              <a:rPr lang="es-ES" dirty="0"/>
            </a:br>
            <a:endParaRPr lang="es-ES" sz="32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291458" y="3287589"/>
            <a:ext cx="8915399" cy="1126283"/>
          </a:xfrm>
        </p:spPr>
        <p:txBody>
          <a:bodyPr>
            <a:normAutofit lnSpcReduction="10000"/>
          </a:bodyPr>
          <a:lstStyle/>
          <a:p>
            <a:r>
              <a:rPr lang="es-ES" dirty="0"/>
              <a:t>Pedro Ramos</a:t>
            </a:r>
          </a:p>
          <a:p>
            <a:r>
              <a:rPr lang="es-ES" dirty="0"/>
              <a:t>Facultad de Educación  </a:t>
            </a:r>
          </a:p>
          <a:p>
            <a:r>
              <a:rPr lang="es-ES" dirty="0"/>
              <a:t>Universidad de Alcalá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235" y="3037333"/>
            <a:ext cx="2452820" cy="112829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749156" y="4279930"/>
            <a:ext cx="34999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https://masideas-menoscuentas.com/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916" y="4909935"/>
            <a:ext cx="2856123" cy="1072621"/>
          </a:xfrm>
          <a:prstGeom prst="rect">
            <a:avLst/>
          </a:prstGeom>
        </p:spPr>
      </p:pic>
      <p:pic>
        <p:nvPicPr>
          <p:cNvPr id="1026" name="Picture 2" descr="Image result for logo ui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644" y="4802265"/>
            <a:ext cx="3219450" cy="14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9260145" y="6436048"/>
            <a:ext cx="2684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Santander, 5 de julio de 2017</a:t>
            </a:r>
          </a:p>
        </p:txBody>
      </p:sp>
    </p:spTree>
    <p:extLst>
      <p:ext uri="{BB962C8B-B14F-4D97-AF65-F5344CB8AC3E}">
        <p14:creationId xmlns:p14="http://schemas.microsoft.com/office/powerpoint/2010/main" val="386785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Fundamentos metodológicos</a:t>
            </a:r>
          </a:p>
        </p:txBody>
      </p:sp>
      <p:sp>
        <p:nvSpPr>
          <p:cNvPr id="3" name="Rectángulo redondeado 2"/>
          <p:cNvSpPr/>
          <p:nvPr/>
        </p:nvSpPr>
        <p:spPr>
          <a:xfrm>
            <a:off x="3567013" y="506437"/>
            <a:ext cx="6963508" cy="914400"/>
          </a:xfrm>
          <a:prstGeom prst="roundRect">
            <a:avLst/>
          </a:prstGeom>
          <a:solidFill>
            <a:srgbClr val="00B0F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2592924" y="1750255"/>
            <a:ext cx="85491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s-ES" sz="2800" dirty="0"/>
              <a:t>El aprendizaje en tres etapas (Jerome Bruner)</a:t>
            </a:r>
            <a:br>
              <a:rPr lang="es-ES" sz="2800" dirty="0"/>
            </a:br>
            <a:endParaRPr lang="es-ES" sz="2800" dirty="0"/>
          </a:p>
        </p:txBody>
      </p:sp>
      <p:sp>
        <p:nvSpPr>
          <p:cNvPr id="8" name="CuadroTexto 7"/>
          <p:cNvSpPr txBox="1"/>
          <p:nvPr/>
        </p:nvSpPr>
        <p:spPr>
          <a:xfrm>
            <a:off x="2592924" y="3709308"/>
            <a:ext cx="649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(3)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6907783" y="5565815"/>
            <a:ext cx="2138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Abstracto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3337700" y="5455722"/>
            <a:ext cx="1284326" cy="707886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pPr algn="ctr"/>
            <a:r>
              <a:rPr lang="es-ES" sz="4000" dirty="0"/>
              <a:t>CPA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9205" y="2622657"/>
            <a:ext cx="3785170" cy="2173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1959" y="2652163"/>
            <a:ext cx="3862652" cy="2114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8456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Fundamentos metodológicos</a:t>
            </a:r>
          </a:p>
        </p:txBody>
      </p:sp>
      <p:sp>
        <p:nvSpPr>
          <p:cNvPr id="3" name="Rectángulo redondeado 2"/>
          <p:cNvSpPr/>
          <p:nvPr/>
        </p:nvSpPr>
        <p:spPr>
          <a:xfrm>
            <a:off x="3567013" y="506437"/>
            <a:ext cx="6963508" cy="914400"/>
          </a:xfrm>
          <a:prstGeom prst="roundRect">
            <a:avLst/>
          </a:prstGeom>
          <a:solidFill>
            <a:srgbClr val="00B0F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1697147" y="2131922"/>
            <a:ext cx="101825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s-ES" sz="2800" dirty="0"/>
              <a:t>Hay que superar la dicotomía </a:t>
            </a:r>
          </a:p>
          <a:p>
            <a:endParaRPr lang="es-ES" sz="2400" dirty="0"/>
          </a:p>
          <a:p>
            <a:pPr algn="ctr"/>
            <a:r>
              <a:rPr lang="es-ES" sz="2400" dirty="0"/>
              <a:t>Comprensión de conceptos         </a:t>
            </a:r>
            <a:r>
              <a:rPr lang="es-ES" sz="2400" dirty="0">
                <a:latin typeface="Symbol" panose="05050102010706020507" pitchFamily="18" charset="2"/>
              </a:rPr>
              <a:t> </a:t>
            </a:r>
            <a:r>
              <a:rPr lang="es-ES" sz="2400" dirty="0"/>
              <a:t>  Aprendizaje de procedimientos</a:t>
            </a:r>
          </a:p>
        </p:txBody>
      </p:sp>
      <p:sp>
        <p:nvSpPr>
          <p:cNvPr id="12" name="Flecha izquierda y derecha 11"/>
          <p:cNvSpPr/>
          <p:nvPr/>
        </p:nvSpPr>
        <p:spPr>
          <a:xfrm>
            <a:off x="6238484" y="3067519"/>
            <a:ext cx="587022" cy="214489"/>
          </a:xfrm>
          <a:prstGeom prst="left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/>
          <p:cNvSpPr txBox="1"/>
          <p:nvPr/>
        </p:nvSpPr>
        <p:spPr>
          <a:xfrm>
            <a:off x="2318036" y="3925217"/>
            <a:ext cx="894080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200" dirty="0"/>
              <a:t>Ambos deben desarrollarse en paralelo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355106" y="5082916"/>
            <a:ext cx="8940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/>
              <a:t>Richard </a:t>
            </a:r>
            <a:r>
              <a:rPr lang="es-ES" sz="2000" dirty="0" err="1"/>
              <a:t>Skemp</a:t>
            </a:r>
            <a:r>
              <a:rPr lang="es-ES" sz="2000" dirty="0"/>
              <a:t>: </a:t>
            </a:r>
          </a:p>
          <a:p>
            <a:endParaRPr lang="es-ES" sz="2000" dirty="0"/>
          </a:p>
          <a:p>
            <a:r>
              <a:rPr lang="es-ES" sz="2000" dirty="0" err="1"/>
              <a:t>Relational</a:t>
            </a:r>
            <a:r>
              <a:rPr lang="es-ES" sz="2000" dirty="0"/>
              <a:t> </a:t>
            </a:r>
            <a:r>
              <a:rPr lang="es-ES" sz="2000" dirty="0" err="1"/>
              <a:t>understanding</a:t>
            </a:r>
            <a:r>
              <a:rPr lang="es-ES" sz="2000" dirty="0"/>
              <a:t> and instrumental </a:t>
            </a:r>
            <a:r>
              <a:rPr lang="es-ES" sz="2000" dirty="0" err="1"/>
              <a:t>understanding</a:t>
            </a:r>
            <a:r>
              <a:rPr lang="es-ES" sz="2000" dirty="0"/>
              <a:t> (1976)</a:t>
            </a:r>
            <a:br>
              <a:rPr lang="es-ES" sz="2000" dirty="0"/>
            </a:b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193461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98626" y="614586"/>
            <a:ext cx="8883724" cy="5734214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2283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Fundamentos metodológicos</a:t>
            </a:r>
          </a:p>
        </p:txBody>
      </p:sp>
      <p:sp>
        <p:nvSpPr>
          <p:cNvPr id="3" name="Rectángulo redondeado 2"/>
          <p:cNvSpPr/>
          <p:nvPr/>
        </p:nvSpPr>
        <p:spPr>
          <a:xfrm>
            <a:off x="3567013" y="506437"/>
            <a:ext cx="6963508" cy="914400"/>
          </a:xfrm>
          <a:prstGeom prst="roundRect">
            <a:avLst/>
          </a:prstGeom>
          <a:solidFill>
            <a:srgbClr val="00B0F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401013" y="1727677"/>
            <a:ext cx="88809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s-ES" sz="2800" kern="0" dirty="0">
                <a:solidFill>
                  <a:sysClr val="windowText" lastClr="000000"/>
                </a:solidFill>
              </a:rPr>
              <a:t>Variedad en las presentaciones</a:t>
            </a: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(</a:t>
            </a:r>
            <a:r>
              <a:rPr kumimoji="0" lang="es-E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Zoltan</a:t>
            </a:r>
            <a:r>
              <a:rPr kumimoji="0" lang="es-ES" sz="28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es-ES" sz="28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Dienes</a:t>
            </a: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  <a:b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</a:b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757626" y="2681784"/>
            <a:ext cx="8524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La comprensión de un concepto es mejor si se presenta desde distintos puntos de vista. </a:t>
            </a:r>
          </a:p>
        </p:txBody>
      </p:sp>
    </p:spTree>
    <p:extLst>
      <p:ext uri="{BB962C8B-B14F-4D97-AF65-F5344CB8AC3E}">
        <p14:creationId xmlns:p14="http://schemas.microsoft.com/office/powerpoint/2010/main" val="422813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3200" y="477821"/>
            <a:ext cx="8897200" cy="5721673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974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ES"/>
              <a:t>Fundamentos metodológicos</a:t>
            </a:r>
            <a:endParaRPr lang="es-ES" dirty="0"/>
          </a:p>
        </p:txBody>
      </p:sp>
      <p:sp>
        <p:nvSpPr>
          <p:cNvPr id="3" name="Rectángulo redondeado 2"/>
          <p:cNvSpPr/>
          <p:nvPr/>
        </p:nvSpPr>
        <p:spPr>
          <a:xfrm>
            <a:off x="3567013" y="506437"/>
            <a:ext cx="6963508" cy="914400"/>
          </a:xfrm>
          <a:prstGeom prst="roundRect">
            <a:avLst/>
          </a:prstGeom>
          <a:solidFill>
            <a:srgbClr val="00B0F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401013" y="1727677"/>
            <a:ext cx="8465779" cy="19493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lvl="0" indent="-457200" algn="ctr" defTabSz="9144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s-ES" sz="2800" kern="0" dirty="0">
                <a:solidFill>
                  <a:sysClr val="windowText" lastClr="000000"/>
                </a:solidFill>
              </a:rPr>
              <a:t>El andamiaje y la zona de desarrollo próximo</a:t>
            </a:r>
            <a:br>
              <a:rPr lang="es-ES" sz="2800" kern="0" dirty="0">
                <a:solidFill>
                  <a:sysClr val="windowText" lastClr="000000"/>
                </a:solidFill>
              </a:rPr>
            </a:br>
            <a:r>
              <a:rPr lang="es-ES" sz="2800" kern="0" dirty="0">
                <a:solidFill>
                  <a:sysClr val="windowText" lastClr="000000"/>
                </a:solidFill>
              </a:rPr>
              <a:t>(Lev Vygotsky</a:t>
            </a:r>
            <a: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)</a:t>
            </a:r>
            <a:br>
              <a:rPr kumimoji="0" lang="es-E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</a:br>
            <a:endParaRPr kumimoji="0" lang="es-E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141317" y="3419512"/>
            <a:ext cx="9225022" cy="1684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2400" dirty="0"/>
              <a:t>En lugar de ir diciendo al alumno “esto se hace así”, </a:t>
            </a:r>
          </a:p>
          <a:p>
            <a:pPr algn="ctr">
              <a:lnSpc>
                <a:spcPct val="150000"/>
              </a:lnSpc>
            </a:pPr>
            <a:r>
              <a:rPr lang="es-ES" sz="2400" dirty="0"/>
              <a:t>se le proponen actividades que estén en su </a:t>
            </a:r>
          </a:p>
          <a:p>
            <a:pPr algn="ctr">
              <a:lnSpc>
                <a:spcPct val="150000"/>
              </a:lnSpc>
            </a:pPr>
            <a:r>
              <a:rPr lang="es-ES" sz="2400" dirty="0">
                <a:solidFill>
                  <a:srgbClr val="0070C0"/>
                </a:solidFill>
              </a:rPr>
              <a:t>zona de desarrollo próximo</a:t>
            </a:r>
            <a:r>
              <a:rPr lang="es-ES" sz="2400" dirty="0"/>
              <a:t>. 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4618299" y="4687747"/>
            <a:ext cx="4277345" cy="415880"/>
          </a:xfrm>
          <a:prstGeom prst="roundRect">
            <a:avLst/>
          </a:prstGeom>
          <a:solidFill>
            <a:srgbClr val="00B0F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1000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269066" y="846668"/>
            <a:ext cx="9211734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Un ejemplo de 6º: Dividir por una fracción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110" y="2355320"/>
            <a:ext cx="6671734" cy="358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55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269066" y="846668"/>
            <a:ext cx="9211734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Un ejemplo de 6º: Dividir por una fracción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161" y="2201685"/>
            <a:ext cx="7869544" cy="392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269066" y="846668"/>
            <a:ext cx="9211734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Un ejemplo de 6º: Dividir por una fracción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1230" y="2409296"/>
            <a:ext cx="8236126" cy="279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4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250016" y="732368"/>
            <a:ext cx="9211734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Un ejemplo de 6º: Dividir por una fracción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377" y="1661407"/>
            <a:ext cx="7000462" cy="466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4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88613" y="360788"/>
            <a:ext cx="8911687" cy="613541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Singapur es conocido en educación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5453" y="1558899"/>
            <a:ext cx="7858881" cy="266152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724219" y="1023863"/>
            <a:ext cx="6101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Resultados en pruebas internacionales de referencia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3047474" y="2337035"/>
            <a:ext cx="2232837" cy="223283"/>
          </a:xfrm>
          <a:prstGeom prst="round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redondeado 8"/>
          <p:cNvSpPr/>
          <p:nvPr/>
        </p:nvSpPr>
        <p:spPr>
          <a:xfrm>
            <a:off x="5705715" y="2512470"/>
            <a:ext cx="2138355" cy="159489"/>
          </a:xfrm>
          <a:prstGeom prst="round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redondeado 9"/>
          <p:cNvSpPr/>
          <p:nvPr/>
        </p:nvSpPr>
        <p:spPr>
          <a:xfrm>
            <a:off x="8077566" y="2590264"/>
            <a:ext cx="2190307" cy="163389"/>
          </a:xfrm>
          <a:prstGeom prst="round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7795" y="4369590"/>
            <a:ext cx="5420078" cy="2330127"/>
          </a:xfrm>
          <a:prstGeom prst="rect">
            <a:avLst/>
          </a:prstGeom>
        </p:spPr>
      </p:pic>
      <p:sp>
        <p:nvSpPr>
          <p:cNvPr id="11" name="Rectángulo redondeado 10"/>
          <p:cNvSpPr/>
          <p:nvPr/>
        </p:nvSpPr>
        <p:spPr>
          <a:xfrm>
            <a:off x="7844070" y="5373511"/>
            <a:ext cx="790222" cy="161143"/>
          </a:xfrm>
          <a:prstGeom prst="round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/>
          <p:cNvSpPr txBox="1"/>
          <p:nvPr/>
        </p:nvSpPr>
        <p:spPr>
          <a:xfrm>
            <a:off x="2998700" y="5188845"/>
            <a:ext cx="1451038" cy="369332"/>
          </a:xfrm>
          <a:prstGeom prst="rect">
            <a:avLst/>
          </a:prstGeom>
          <a:solidFill>
            <a:srgbClr val="00B0F0">
              <a:alpha val="40000"/>
            </a:srgbClr>
          </a:solidFill>
        </p:spPr>
        <p:txBody>
          <a:bodyPr wrap="none" rtlCol="0">
            <a:spAutoFit/>
          </a:bodyPr>
          <a:lstStyle/>
          <a:p>
            <a:r>
              <a:rPr lang="es-ES" dirty="0"/>
              <a:t>TIMMS 2015</a:t>
            </a:r>
          </a:p>
        </p:txBody>
      </p:sp>
    </p:spTree>
    <p:extLst>
      <p:ext uri="{BB962C8B-B14F-4D97-AF65-F5344CB8AC3E}">
        <p14:creationId xmlns:p14="http://schemas.microsoft.com/office/powerpoint/2010/main" val="305879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828800" y="614084"/>
            <a:ext cx="9731022" cy="870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dirty="0"/>
              <a:t>La idea de que la comprensión de los conceptos y los procedimientos deben trabajarse en paralelo me parece fundamental para contestar una pregunta básica: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958622" y="1926843"/>
            <a:ext cx="9471378" cy="400110"/>
          </a:xfrm>
          <a:prstGeom prst="rect">
            <a:avLst/>
          </a:prstGeom>
          <a:solidFill>
            <a:srgbClr val="00B0F0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¿En qué debería consistir la educación matemática básica en el siglo XXI?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204581" y="3394553"/>
            <a:ext cx="92254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dirty="0"/>
              <a:t>El aprendizaje de procedimientos quizá ya no tiene interés en sí mismo.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dirty="0"/>
              <a:t>Aprender ciertos procedimientos ayuda a la comprensión de los conceptos. 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3670126" y="3856218"/>
            <a:ext cx="2580362" cy="461665"/>
          </a:xfrm>
          <a:prstGeom prst="roundRect">
            <a:avLst/>
          </a:prstGeom>
          <a:solidFill>
            <a:srgbClr val="00B0F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2292263" y="5085567"/>
            <a:ext cx="9267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dirty="0"/>
              <a:t>Los algoritmos tradicionales fueron desarrollados con un objetivo: eficiencia.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s-ES" dirty="0"/>
              <a:t>Un nuevo objetivo podría generar otros algoritmos.   ¿Algoritmos </a:t>
            </a:r>
            <a:r>
              <a:rPr lang="es-ES" b="1" dirty="0"/>
              <a:t>significativos</a:t>
            </a:r>
            <a:r>
              <a:rPr lang="es-ES" dirty="0"/>
              <a:t>?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9958192" y="5248405"/>
            <a:ext cx="1202498" cy="250521"/>
          </a:xfrm>
          <a:prstGeom prst="roundRect">
            <a:avLst/>
          </a:prstGeom>
          <a:solidFill>
            <a:srgbClr val="00B0F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redondeado 7"/>
          <p:cNvSpPr/>
          <p:nvPr/>
        </p:nvSpPr>
        <p:spPr>
          <a:xfrm>
            <a:off x="8482818" y="5589801"/>
            <a:ext cx="2947182" cy="353685"/>
          </a:xfrm>
          <a:prstGeom prst="roundRect">
            <a:avLst/>
          </a:prstGeom>
          <a:solidFill>
            <a:srgbClr val="00B0F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566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460977" y="417691"/>
            <a:ext cx="8319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400" dirty="0"/>
              <a:t>Un inciso: trabajar la comprensión requiere </a:t>
            </a:r>
            <a:r>
              <a:rPr lang="es-ES" sz="2400" dirty="0">
                <a:solidFill>
                  <a:srgbClr val="0070C0"/>
                </a:solidFill>
              </a:rPr>
              <a:t>tiempo</a:t>
            </a:r>
            <a:r>
              <a:rPr lang="es-ES" sz="2400" dirty="0"/>
              <a:t>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460977" y="1063705"/>
            <a:ext cx="86585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400" dirty="0"/>
              <a:t>Uno de los factores del éxito de Singapur es una </a:t>
            </a:r>
            <a:r>
              <a:rPr lang="es-ES" sz="2400" dirty="0">
                <a:solidFill>
                  <a:srgbClr val="0070C0"/>
                </a:solidFill>
              </a:rPr>
              <a:t>profunda reforma del currículo</a:t>
            </a:r>
            <a:r>
              <a:rPr lang="es-ES" sz="2400" dirty="0"/>
              <a:t>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978" y="2316866"/>
            <a:ext cx="5904089" cy="418239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229110" y="4084895"/>
            <a:ext cx="2506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En </a:t>
            </a:r>
            <a:r>
              <a:rPr lang="es-ES" dirty="0">
                <a:hlinkClick r:id="rId3"/>
              </a:rPr>
              <a:t>este informe </a:t>
            </a:r>
            <a:r>
              <a:rPr lang="es-ES" dirty="0"/>
              <a:t>de la  OCDE</a:t>
            </a:r>
          </a:p>
        </p:txBody>
      </p:sp>
    </p:spTree>
    <p:extLst>
      <p:ext uri="{BB962C8B-B14F-4D97-AF65-F5344CB8AC3E}">
        <p14:creationId xmlns:p14="http://schemas.microsoft.com/office/powerpoint/2010/main" val="18368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548" y="1159338"/>
            <a:ext cx="6864648" cy="445314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931945" y="333228"/>
            <a:ext cx="2611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/>
              <a:t>Un ejemplo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242727" y="5853818"/>
            <a:ext cx="85523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Estas son las divisiones más complicadas que se pueden encontrar </a:t>
            </a:r>
          </a:p>
          <a:p>
            <a:r>
              <a:rPr lang="es-ES" sz="2000" dirty="0"/>
              <a:t>en Singapur en primaria</a:t>
            </a:r>
          </a:p>
        </p:txBody>
      </p:sp>
    </p:spTree>
    <p:extLst>
      <p:ext uri="{BB962C8B-B14F-4D97-AF65-F5344CB8AC3E}">
        <p14:creationId xmlns:p14="http://schemas.microsoft.com/office/powerpoint/2010/main" val="382449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435256"/>
          </a:xfrm>
        </p:spPr>
        <p:txBody>
          <a:bodyPr>
            <a:normAutofit fontScale="90000"/>
          </a:bodyPr>
          <a:lstStyle/>
          <a:p>
            <a:pPr algn="ctr"/>
            <a:r>
              <a:rPr lang="es-ES" sz="2400" dirty="0"/>
              <a:t>Geometría deductiva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935301" y="1204331"/>
            <a:ext cx="8226932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Poca presencia en nuestro currículo.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Casi desaparecida de nuestras aulas de primaria.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En Singapur: una herramienta fundamental para “</a:t>
            </a:r>
            <a:r>
              <a:rPr lang="es-ES" dirty="0">
                <a:solidFill>
                  <a:srgbClr val="0070C0"/>
                </a:solidFill>
              </a:rPr>
              <a:t>enseñar a pensar</a:t>
            </a:r>
            <a:r>
              <a:rPr lang="es-ES" dirty="0"/>
              <a:t>”.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2192" y="2688124"/>
            <a:ext cx="5025213" cy="378544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743200" y="3267307"/>
            <a:ext cx="2281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Algunos ejemplos: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590693" y="4371278"/>
            <a:ext cx="173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4º de Primaria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3590693" y="4371278"/>
            <a:ext cx="1733167" cy="369332"/>
          </a:xfrm>
          <a:prstGeom prst="roundRect">
            <a:avLst/>
          </a:prstGeom>
          <a:solidFill>
            <a:srgbClr val="00B0F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405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435256"/>
          </a:xfrm>
        </p:spPr>
        <p:txBody>
          <a:bodyPr>
            <a:normAutofit fontScale="90000"/>
          </a:bodyPr>
          <a:lstStyle/>
          <a:p>
            <a:pPr algn="ctr"/>
            <a:r>
              <a:rPr lang="es-ES" sz="2400" dirty="0"/>
              <a:t>Geometría deductiva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3058510" y="2049517"/>
            <a:ext cx="173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5º de Primaria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3011214" y="1947760"/>
            <a:ext cx="1780463" cy="572845"/>
          </a:xfrm>
          <a:prstGeom prst="roundRect">
            <a:avLst/>
          </a:prstGeom>
          <a:solidFill>
            <a:srgbClr val="00B0F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8217" y="1513490"/>
            <a:ext cx="5063328" cy="449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4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435256"/>
          </a:xfrm>
        </p:spPr>
        <p:txBody>
          <a:bodyPr>
            <a:normAutofit fontScale="90000"/>
          </a:bodyPr>
          <a:lstStyle/>
          <a:p>
            <a:pPr algn="ctr"/>
            <a:r>
              <a:rPr lang="es-ES" sz="2400" dirty="0"/>
              <a:t>Geometría deductiva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3058510" y="2049517"/>
            <a:ext cx="173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6º de Primaria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1561" y="1377020"/>
            <a:ext cx="5705036" cy="443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8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singapore mathematics structure pentag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090" y="1660107"/>
            <a:ext cx="6991184" cy="438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2317024" y="444567"/>
            <a:ext cx="8784772" cy="461665"/>
          </a:xfrm>
          <a:prstGeom prst="rect">
            <a:avLst/>
          </a:prstGeom>
          <a:solidFill>
            <a:srgbClr val="00B0F0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es-ES" sz="2400" dirty="0"/>
              <a:t>Singapur: con esta figura resumen su marco conceptual</a:t>
            </a:r>
          </a:p>
        </p:txBody>
      </p:sp>
      <p:sp>
        <p:nvSpPr>
          <p:cNvPr id="4" name="Forma libre 3"/>
          <p:cNvSpPr/>
          <p:nvPr/>
        </p:nvSpPr>
        <p:spPr>
          <a:xfrm>
            <a:off x="5520267" y="2878667"/>
            <a:ext cx="1761066" cy="1704622"/>
          </a:xfrm>
          <a:custGeom>
            <a:avLst/>
            <a:gdLst>
              <a:gd name="connsiteX0" fmla="*/ 835377 w 1761066"/>
              <a:gd name="connsiteY0" fmla="*/ 0 h 1704622"/>
              <a:gd name="connsiteX1" fmla="*/ 0 w 1761066"/>
              <a:gd name="connsiteY1" fmla="*/ 598311 h 1704622"/>
              <a:gd name="connsiteX2" fmla="*/ 327377 w 1761066"/>
              <a:gd name="connsiteY2" fmla="*/ 1704622 h 1704622"/>
              <a:gd name="connsiteX3" fmla="*/ 1377244 w 1761066"/>
              <a:gd name="connsiteY3" fmla="*/ 1682044 h 1704622"/>
              <a:gd name="connsiteX4" fmla="*/ 1761066 w 1761066"/>
              <a:gd name="connsiteY4" fmla="*/ 620889 h 1704622"/>
              <a:gd name="connsiteX5" fmla="*/ 835377 w 1761066"/>
              <a:gd name="connsiteY5" fmla="*/ 0 h 1704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1066" h="1704622">
                <a:moveTo>
                  <a:pt x="835377" y="0"/>
                </a:moveTo>
                <a:lnTo>
                  <a:pt x="0" y="598311"/>
                </a:lnTo>
                <a:lnTo>
                  <a:pt x="327377" y="1704622"/>
                </a:lnTo>
                <a:lnTo>
                  <a:pt x="1377244" y="1682044"/>
                </a:lnTo>
                <a:lnTo>
                  <a:pt x="1761066" y="620889"/>
                </a:lnTo>
                <a:lnTo>
                  <a:pt x="835377" y="0"/>
                </a:lnTo>
                <a:close/>
              </a:path>
            </a:pathLst>
          </a:custGeom>
          <a:solidFill>
            <a:srgbClr val="00B0F0">
              <a:alpha val="30000"/>
            </a:srgb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374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114550" y="514350"/>
            <a:ext cx="9464039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s-ES" sz="2400" dirty="0"/>
              <a:t>La resolución de problemas parece ser el punto débil de nuestro sistema.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114550" y="2114550"/>
            <a:ext cx="9464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2400" dirty="0"/>
              <a:t>¿Qué es un problema? (en matemáticas)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2114550" y="3345418"/>
            <a:ext cx="9189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sz="2400" dirty="0"/>
              <a:t>¿Cuál es el origen de las dificultades? ¿Cuáles son las posibles soluciones?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114550" y="5143500"/>
            <a:ext cx="93497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s-ES" sz="2400" dirty="0"/>
              <a:t>La capacidad de resolución de problemas (no rutinarios) es la mayor aportación de las matemáticas a la formación de un ciudadano del siglo XXI. </a:t>
            </a:r>
          </a:p>
        </p:txBody>
      </p:sp>
    </p:spTree>
    <p:extLst>
      <p:ext uri="{BB962C8B-B14F-4D97-AF65-F5344CB8AC3E}">
        <p14:creationId xmlns:p14="http://schemas.microsoft.com/office/powerpoint/2010/main" val="199423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528712" y="587022"/>
            <a:ext cx="5643737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s-ES" sz="2400" dirty="0"/>
              <a:t>“No entienden el problema”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528712" y="1405890"/>
            <a:ext cx="9292590" cy="1130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 sz="2400" dirty="0"/>
              <a:t>Conjetura: muchas veces, por falta de </a:t>
            </a:r>
            <a:r>
              <a:rPr lang="es-ES" sz="2400" dirty="0">
                <a:solidFill>
                  <a:schemeClr val="accent2"/>
                </a:solidFill>
              </a:rPr>
              <a:t>comprensión de las matemáticas</a:t>
            </a:r>
            <a:r>
              <a:rPr lang="es-ES" sz="2400" dirty="0"/>
              <a:t> involucradas. 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528712" y="2893211"/>
            <a:ext cx="9146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s-ES" sz="2400" dirty="0"/>
              <a:t>Un ejemplo: los dos significados de la división.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320" y="3712079"/>
            <a:ext cx="7231380" cy="299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357" y="643398"/>
            <a:ext cx="6973836" cy="452846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755736" y="5866908"/>
            <a:ext cx="6904457" cy="461665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dirty="0"/>
              <a:t>De una prueba final de primaria de Singapur</a:t>
            </a:r>
          </a:p>
        </p:txBody>
      </p:sp>
    </p:spTree>
    <p:extLst>
      <p:ext uri="{BB962C8B-B14F-4D97-AF65-F5344CB8AC3E}">
        <p14:creationId xmlns:p14="http://schemas.microsoft.com/office/powerpoint/2010/main" val="127705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39272" y="0"/>
            <a:ext cx="1143008" cy="693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Imagen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88088" y="123962"/>
            <a:ext cx="3200400" cy="6505575"/>
          </a:xfrm>
          <a:prstGeom prst="rect">
            <a:avLst/>
          </a:prstGeom>
        </p:spPr>
      </p:pic>
      <p:sp>
        <p:nvSpPr>
          <p:cNvPr id="19" name="Rectángulo redondeado 3"/>
          <p:cNvSpPr/>
          <p:nvPr/>
        </p:nvSpPr>
        <p:spPr>
          <a:xfrm>
            <a:off x="8122105" y="6358598"/>
            <a:ext cx="407963" cy="15474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redondeado 4"/>
          <p:cNvSpPr/>
          <p:nvPr/>
        </p:nvSpPr>
        <p:spPr>
          <a:xfrm>
            <a:off x="9512462" y="5329312"/>
            <a:ext cx="407963" cy="15474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Rectángulo redondeado 5"/>
          <p:cNvSpPr/>
          <p:nvPr/>
        </p:nvSpPr>
        <p:spPr>
          <a:xfrm>
            <a:off x="9512462" y="501749"/>
            <a:ext cx="407963" cy="15474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Rectángulo redondeado 6"/>
          <p:cNvSpPr/>
          <p:nvPr/>
        </p:nvSpPr>
        <p:spPr>
          <a:xfrm>
            <a:off x="8122105" y="948731"/>
            <a:ext cx="407963" cy="15474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/>
              <a:t>s</a:t>
            </a:r>
          </a:p>
        </p:txBody>
      </p:sp>
      <p:sp>
        <p:nvSpPr>
          <p:cNvPr id="27" name="CuadroTexto 2"/>
          <p:cNvSpPr txBox="1"/>
          <p:nvPr/>
        </p:nvSpPr>
        <p:spPr>
          <a:xfrm>
            <a:off x="2873280" y="425938"/>
            <a:ext cx="3049233" cy="1200329"/>
          </a:xfrm>
          <a:prstGeom prst="rect">
            <a:avLst/>
          </a:prstGeom>
          <a:solidFill>
            <a:srgbClr val="00B0F0">
              <a:alpha val="30000"/>
            </a:srgbClr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tx2"/>
                </a:solidFill>
                <a:latin typeface="Century Gothic" pitchFamily="34" charset="0"/>
              </a:rPr>
              <a:t>TIMSS Matemáticas</a:t>
            </a:r>
          </a:p>
          <a:p>
            <a:pPr algn="ctr">
              <a:lnSpc>
                <a:spcPct val="150000"/>
              </a:lnSpc>
            </a:pPr>
            <a:r>
              <a:rPr lang="es-ES" sz="2400" dirty="0">
                <a:solidFill>
                  <a:schemeClr val="tx2"/>
                </a:solidFill>
                <a:latin typeface="Century Gothic" pitchFamily="34" charset="0"/>
              </a:rPr>
              <a:t>2011-2015</a:t>
            </a:r>
          </a:p>
        </p:txBody>
      </p:sp>
      <p:cxnSp>
        <p:nvCxnSpPr>
          <p:cNvPr id="15" name="Conector recto de flecha 14"/>
          <p:cNvCxnSpPr/>
          <p:nvPr/>
        </p:nvCxnSpPr>
        <p:spPr>
          <a:xfrm>
            <a:off x="6898105" y="958969"/>
            <a:ext cx="0" cy="451138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1994569" y="2272577"/>
            <a:ext cx="43955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dirty="0"/>
              <a:t>Muchos factores: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400" dirty="0"/>
              <a:t>Diseño curricular.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400" dirty="0"/>
              <a:t>Metodología.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400" dirty="0"/>
              <a:t>Formación profesorado.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400" dirty="0"/>
              <a:t>Aspectos sociológicos. </a:t>
            </a:r>
          </a:p>
        </p:txBody>
      </p:sp>
      <p:sp>
        <p:nvSpPr>
          <p:cNvPr id="3" name="Rectángulo: esquinas redondeadas 2"/>
          <p:cNvSpPr/>
          <p:nvPr/>
        </p:nvSpPr>
        <p:spPr>
          <a:xfrm>
            <a:off x="2349500" y="3543300"/>
            <a:ext cx="2108200" cy="381000"/>
          </a:xfrm>
          <a:prstGeom prst="roundRect">
            <a:avLst/>
          </a:prstGeom>
          <a:solidFill>
            <a:schemeClr val="accent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142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792" y="1825113"/>
            <a:ext cx="9048750" cy="1143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672532" y="889328"/>
            <a:ext cx="5082848" cy="461665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dirty="0"/>
              <a:t>Pregunta liberada de TIMSS 2011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851378" y="3685540"/>
            <a:ext cx="9731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s-ES" sz="2400" dirty="0"/>
              <a:t>Una parte significativa de los errores parecen estar originados por una interpretación errónea del término “borde”. </a:t>
            </a:r>
          </a:p>
        </p:txBody>
      </p:sp>
    </p:spTree>
    <p:extLst>
      <p:ext uri="{BB962C8B-B14F-4D97-AF65-F5344CB8AC3E}">
        <p14:creationId xmlns:p14="http://schemas.microsoft.com/office/powerpoint/2010/main" val="297200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9546" y="523753"/>
            <a:ext cx="5295670" cy="588862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072444" y="1225595"/>
            <a:ext cx="49232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400" dirty="0"/>
              <a:t>Jo </a:t>
            </a:r>
            <a:r>
              <a:rPr lang="es-ES" sz="2400" dirty="0" err="1"/>
              <a:t>Boaler</a:t>
            </a:r>
            <a:endParaRPr lang="es-ES" sz="2400" dirty="0"/>
          </a:p>
          <a:p>
            <a:pPr>
              <a:lnSpc>
                <a:spcPct val="150000"/>
              </a:lnSpc>
            </a:pPr>
            <a:r>
              <a:rPr lang="es-ES" sz="2400" dirty="0" err="1"/>
              <a:t>What’s</a:t>
            </a:r>
            <a:r>
              <a:rPr lang="es-ES" sz="2400" dirty="0"/>
              <a:t> </a:t>
            </a:r>
            <a:r>
              <a:rPr lang="es-ES" sz="2400" dirty="0" err="1"/>
              <a:t>math</a:t>
            </a:r>
            <a:r>
              <a:rPr lang="es-ES" sz="2400" dirty="0"/>
              <a:t> </a:t>
            </a:r>
            <a:r>
              <a:rPr lang="es-ES" sz="2400" dirty="0" err="1"/>
              <a:t>got</a:t>
            </a:r>
            <a:r>
              <a:rPr lang="es-ES" sz="2400" dirty="0"/>
              <a:t> to do </a:t>
            </a:r>
            <a:r>
              <a:rPr lang="es-ES" sz="2400" dirty="0" err="1"/>
              <a:t>with</a:t>
            </a:r>
            <a:r>
              <a:rPr lang="es-ES" sz="2400" dirty="0"/>
              <a:t> </a:t>
            </a:r>
            <a:r>
              <a:rPr lang="es-ES" sz="2400" dirty="0" err="1"/>
              <a:t>it</a:t>
            </a:r>
            <a:r>
              <a:rPr lang="es-E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0320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6548" y="451598"/>
            <a:ext cx="4591050" cy="459105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117600" y="2747123"/>
            <a:ext cx="4923242" cy="2803781"/>
          </a:xfrm>
          <a:prstGeom prst="rect">
            <a:avLst/>
          </a:prstGeom>
          <a:solidFill>
            <a:schemeClr val="accent1">
              <a:alpha val="93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000" dirty="0"/>
              <a:t>Ojo: no estoy diciendo que no se deban contextualizar las matemáticas. </a:t>
            </a:r>
          </a:p>
          <a:p>
            <a:pPr>
              <a:lnSpc>
                <a:spcPct val="150000"/>
              </a:lnSpc>
            </a:pPr>
            <a:r>
              <a:rPr lang="es-ES" sz="2000" dirty="0"/>
              <a:t>Sólo que hay que ser consciente de que, cuando se hace, se paga un cierto precio por ello.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772356" y="959854"/>
            <a:ext cx="3768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La propuesta de </a:t>
            </a:r>
            <a:r>
              <a:rPr lang="es-ES" sz="2400" dirty="0" err="1"/>
              <a:t>Boaler</a:t>
            </a:r>
            <a:r>
              <a:rPr lang="es-ES" sz="2400" dirty="0"/>
              <a:t>: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303" y="5132959"/>
            <a:ext cx="413385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6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857500" y="907759"/>
            <a:ext cx="8103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/>
              <a:t>Competencias                </a:t>
            </a:r>
            <a:r>
              <a:rPr lang="es-ES" sz="3200" dirty="0">
                <a:sym typeface="Wingdings" panose="05000000000000000000" pitchFamily="2" charset="2"/>
              </a:rPr>
              <a:t>Contenidos</a:t>
            </a:r>
            <a:endParaRPr lang="es-ES" sz="3200" dirty="0"/>
          </a:p>
        </p:txBody>
      </p:sp>
      <p:sp>
        <p:nvSpPr>
          <p:cNvPr id="4" name="Flecha: a la izquierda y derecha 3"/>
          <p:cNvSpPr/>
          <p:nvPr/>
        </p:nvSpPr>
        <p:spPr>
          <a:xfrm>
            <a:off x="6606540" y="1044920"/>
            <a:ext cx="1211580" cy="31045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2057400" y="2125980"/>
            <a:ext cx="97040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 sz="2400" dirty="0"/>
              <a:t>¿Qué es la competencia matemática?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 sz="2400" dirty="0"/>
              <a:t>¿Se debe identificar el aprendizaje de contenidos con el memorístico?  </a:t>
            </a:r>
          </a:p>
        </p:txBody>
      </p:sp>
      <p:pic>
        <p:nvPicPr>
          <p:cNvPr id="6" name="Picture 2" descr="Image result for singapore mathematics structure pentag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540" y="3606894"/>
            <a:ext cx="4605826" cy="288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25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55764" y="521240"/>
            <a:ext cx="8911687" cy="736060"/>
          </a:xfrm>
        </p:spPr>
        <p:txBody>
          <a:bodyPr/>
          <a:lstStyle/>
          <a:p>
            <a:pPr algn="ctr"/>
            <a:r>
              <a:rPr lang="es-ES" dirty="0"/>
              <a:t>El cómo y el por qué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272884" y="1725930"/>
            <a:ext cx="8825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s-ES" sz="2400" dirty="0"/>
              <a:t>¿Cómo se multiplica un número por 10?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272884" y="2777490"/>
            <a:ext cx="9271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s-ES" sz="2400" dirty="0"/>
              <a:t>¿Por qué al añadir un cero estamos multiplicando por 10?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272884" y="4126230"/>
            <a:ext cx="90945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Entender </a:t>
            </a:r>
            <a:r>
              <a:rPr lang="es-ES" sz="2400" dirty="0">
                <a:solidFill>
                  <a:schemeClr val="accent2"/>
                </a:solidFill>
              </a:rPr>
              <a:t>el por qué </a:t>
            </a:r>
            <a:r>
              <a:rPr lang="es-ES" sz="2400" dirty="0"/>
              <a:t>es fundamental en el aprendizaje de las matemáticas. 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6685707" y="5074920"/>
            <a:ext cx="2172543" cy="461665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dirty="0"/>
              <a:t>10,7 x 10 = ?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272885" y="5888182"/>
            <a:ext cx="4030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Pero </a:t>
            </a:r>
            <a:r>
              <a:rPr lang="es-ES" sz="2800" dirty="0">
                <a:solidFill>
                  <a:schemeClr val="accent2"/>
                </a:solidFill>
              </a:rPr>
              <a:t>requiere tiempo</a:t>
            </a:r>
            <a:r>
              <a:rPr lang="es-ES" sz="2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245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88742" y="620889"/>
            <a:ext cx="10064168" cy="52322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Las ideas básicas de la reforma del currículo de Singapur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742" y="1490320"/>
            <a:ext cx="9822426" cy="243461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142" y="4467050"/>
            <a:ext cx="9861026" cy="175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00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877" y="1243859"/>
            <a:ext cx="10191136" cy="205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61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411730" y="415536"/>
            <a:ext cx="7680959" cy="523220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800" dirty="0"/>
              <a:t>Un ejemplo: el cálculo de la raíz cuadrada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617" y="1412774"/>
            <a:ext cx="9354583" cy="187736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3576638"/>
            <a:ext cx="5867400" cy="306922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770616" y="4626591"/>
            <a:ext cx="3156225" cy="461665"/>
          </a:xfrm>
          <a:prstGeom prst="rect">
            <a:avLst/>
          </a:prstGeom>
          <a:solidFill>
            <a:schemeClr val="accent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" sz="2400" dirty="0"/>
              <a:t>¿Y el currículo real?</a:t>
            </a:r>
          </a:p>
        </p:txBody>
      </p:sp>
    </p:spTree>
    <p:extLst>
      <p:ext uri="{BB962C8B-B14F-4D97-AF65-F5344CB8AC3E}">
        <p14:creationId xmlns:p14="http://schemas.microsoft.com/office/powerpoint/2010/main" val="91437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81021" y="376036"/>
            <a:ext cx="5135683" cy="599048"/>
          </a:xfrm>
          <a:solidFill>
            <a:schemeClr val="accent1">
              <a:alpha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s-ES" dirty="0"/>
              <a:t>El álgebra en secundaria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997" y="1483904"/>
            <a:ext cx="11038708" cy="381662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079812" y="5719118"/>
            <a:ext cx="901209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s-ES" dirty="0"/>
              <a:t>3º ESO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7680960" y="5719118"/>
            <a:ext cx="3318537" cy="646331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dirty="0"/>
              <a:t>3º secundaria </a:t>
            </a:r>
          </a:p>
          <a:p>
            <a:r>
              <a:rPr lang="es-ES" dirty="0"/>
              <a:t>(Singapur – vía académica)</a:t>
            </a:r>
          </a:p>
        </p:txBody>
      </p:sp>
    </p:spTree>
    <p:extLst>
      <p:ext uri="{BB962C8B-B14F-4D97-AF65-F5344CB8AC3E}">
        <p14:creationId xmlns:p14="http://schemas.microsoft.com/office/powerpoint/2010/main" val="259844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064242" y="392385"/>
            <a:ext cx="7036929" cy="46166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s-ES" sz="2400" dirty="0"/>
              <a:t>Un último ejemplo: las ecuaciones de la recta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362" y="1194600"/>
            <a:ext cx="7381246" cy="3170923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040704" y="1356832"/>
            <a:ext cx="1023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4º ESO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4362" y="4706073"/>
            <a:ext cx="7084142" cy="168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6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07514" y="834898"/>
            <a:ext cx="7411307" cy="5487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ángulo: esquinas redondeadas 1"/>
          <p:cNvSpPr/>
          <p:nvPr/>
        </p:nvSpPr>
        <p:spPr>
          <a:xfrm>
            <a:off x="6528021" y="2067339"/>
            <a:ext cx="3077155" cy="254442"/>
          </a:xfrm>
          <a:prstGeom prst="roundRect">
            <a:avLst>
              <a:gd name="adj" fmla="val 5000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241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327564" y="1011382"/>
            <a:ext cx="846235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Una idea clave para la revisión del currículo</a:t>
            </a:r>
          </a:p>
          <a:p>
            <a:endParaRPr lang="es-ES" dirty="0"/>
          </a:p>
          <a:p>
            <a:pPr>
              <a:lnSpc>
                <a:spcPct val="150000"/>
              </a:lnSpc>
            </a:pPr>
            <a:r>
              <a:rPr lang="es-ES" sz="2400" dirty="0">
                <a:solidFill>
                  <a:schemeClr val="accent2"/>
                </a:solidFill>
              </a:rPr>
              <a:t>El estudio de las técnicas, en sí mismas, puede no tener valor en estos tiempos </a:t>
            </a:r>
          </a:p>
        </p:txBody>
      </p:sp>
    </p:spTree>
    <p:extLst>
      <p:ext uri="{BB962C8B-B14F-4D97-AF65-F5344CB8AC3E}">
        <p14:creationId xmlns:p14="http://schemas.microsoft.com/office/powerpoint/2010/main" val="418118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6998" y="544869"/>
            <a:ext cx="6812333" cy="764852"/>
          </a:xfrm>
        </p:spPr>
        <p:txBody>
          <a:bodyPr/>
          <a:lstStyle/>
          <a:p>
            <a:r>
              <a:rPr lang="es-ES" dirty="0"/>
              <a:t>Es una idea del siglo pasado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3000804" y="1707657"/>
            <a:ext cx="7284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Plunkett</a:t>
            </a:r>
            <a:r>
              <a:rPr lang="es-ES" sz="2400" dirty="0"/>
              <a:t>: </a:t>
            </a:r>
            <a:r>
              <a:rPr lang="es-ES" sz="2400" dirty="0" err="1"/>
              <a:t>Decompositions</a:t>
            </a:r>
            <a:r>
              <a:rPr lang="es-ES" sz="2400" dirty="0"/>
              <a:t> and </a:t>
            </a:r>
            <a:r>
              <a:rPr lang="es-ES" sz="2400" dirty="0" err="1"/>
              <a:t>all</a:t>
            </a:r>
            <a:r>
              <a:rPr lang="es-ES" sz="2400" dirty="0"/>
              <a:t> </a:t>
            </a:r>
            <a:r>
              <a:rPr lang="es-ES" sz="2400" dirty="0" err="1"/>
              <a:t>that</a:t>
            </a:r>
            <a:r>
              <a:rPr lang="es-ES" sz="2400" dirty="0"/>
              <a:t> </a:t>
            </a:r>
            <a:r>
              <a:rPr lang="es-ES" sz="2400" dirty="0" err="1"/>
              <a:t>rot</a:t>
            </a:r>
            <a:r>
              <a:rPr lang="es-ES" sz="2400" dirty="0"/>
              <a:t> (1979)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022" y="2949684"/>
            <a:ext cx="7146644" cy="2644926"/>
          </a:xfrm>
          <a:prstGeom prst="rect">
            <a:avLst/>
          </a:prstGeom>
        </p:spPr>
      </p:pic>
      <p:sp>
        <p:nvSpPr>
          <p:cNvPr id="5" name="Rectángulo: esquinas redondeadas 4"/>
          <p:cNvSpPr/>
          <p:nvPr/>
        </p:nvSpPr>
        <p:spPr>
          <a:xfrm>
            <a:off x="3000804" y="2949684"/>
            <a:ext cx="1006998" cy="264492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: esquinas redondeadas 5"/>
          <p:cNvSpPr/>
          <p:nvPr/>
        </p:nvSpPr>
        <p:spPr>
          <a:xfrm>
            <a:off x="4134506" y="2949684"/>
            <a:ext cx="1243584" cy="2644926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redondeadas 6"/>
          <p:cNvSpPr/>
          <p:nvPr/>
        </p:nvSpPr>
        <p:spPr>
          <a:xfrm>
            <a:off x="5504794" y="2949684"/>
            <a:ext cx="1243584" cy="2644926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: esquinas redondeadas 7"/>
          <p:cNvSpPr/>
          <p:nvPr/>
        </p:nvSpPr>
        <p:spPr>
          <a:xfrm>
            <a:off x="6916073" y="2949684"/>
            <a:ext cx="1243584" cy="2644926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: esquinas redondeadas 8"/>
          <p:cNvSpPr/>
          <p:nvPr/>
        </p:nvSpPr>
        <p:spPr>
          <a:xfrm>
            <a:off x="8425440" y="2949684"/>
            <a:ext cx="1803226" cy="264492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983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91457" y="443854"/>
            <a:ext cx="8915399" cy="2271251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pPr algn="ctr"/>
            <a:r>
              <a:rPr lang="es-ES" sz="4400" dirty="0"/>
              <a:t/>
            </a:r>
            <a:br>
              <a:rPr lang="es-ES" sz="4400" dirty="0"/>
            </a:br>
            <a:r>
              <a:rPr lang="es-ES" sz="4400" dirty="0"/>
              <a:t>La enseñanza de las matemáticas en Singapur y sus resultados en las evaluaciones internacionales</a:t>
            </a:r>
            <a:r>
              <a:rPr lang="es-ES" dirty="0"/>
              <a:t/>
            </a:r>
            <a:br>
              <a:rPr lang="es-ES" dirty="0"/>
            </a:br>
            <a:endParaRPr lang="es-ES" sz="32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291458" y="3287589"/>
            <a:ext cx="8915399" cy="1126283"/>
          </a:xfrm>
        </p:spPr>
        <p:txBody>
          <a:bodyPr>
            <a:normAutofit lnSpcReduction="10000"/>
          </a:bodyPr>
          <a:lstStyle/>
          <a:p>
            <a:r>
              <a:rPr lang="es-ES" dirty="0"/>
              <a:t>Pedro Ramos</a:t>
            </a:r>
          </a:p>
          <a:p>
            <a:r>
              <a:rPr lang="es-ES" dirty="0"/>
              <a:t>Facultad de Educación  </a:t>
            </a:r>
          </a:p>
          <a:p>
            <a:r>
              <a:rPr lang="es-ES" dirty="0"/>
              <a:t>Universidad de Alcalá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235" y="3037333"/>
            <a:ext cx="2452820" cy="112829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749156" y="4279930"/>
            <a:ext cx="34999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https://masideas-menoscuentas.com/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5916" y="4909935"/>
            <a:ext cx="2856123" cy="1072621"/>
          </a:xfrm>
          <a:prstGeom prst="rect">
            <a:avLst/>
          </a:prstGeom>
        </p:spPr>
      </p:pic>
      <p:pic>
        <p:nvPicPr>
          <p:cNvPr id="1026" name="Picture 2" descr="Image result for logo ui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644" y="4802265"/>
            <a:ext cx="3219450" cy="141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9260145" y="6436048"/>
            <a:ext cx="26842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/>
              <a:t>Santander, 5 de julio de 2017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669269" y="3879821"/>
            <a:ext cx="9887992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s-ES" sz="4000" dirty="0"/>
              <a:t>¡Muchas gracias por vuestra atención!</a:t>
            </a:r>
          </a:p>
        </p:txBody>
      </p:sp>
    </p:spTree>
    <p:extLst>
      <p:ext uri="{BB962C8B-B14F-4D97-AF65-F5344CB8AC3E}">
        <p14:creationId xmlns:p14="http://schemas.microsoft.com/office/powerpoint/2010/main" val="245924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Resultado de imagen de billete singapur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1885" y="5214950"/>
            <a:ext cx="2867127" cy="13573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Título 1"/>
          <p:cNvSpPr txBox="1">
            <a:spLocks/>
          </p:cNvSpPr>
          <p:nvPr/>
        </p:nvSpPr>
        <p:spPr>
          <a:xfrm>
            <a:off x="2059769" y="440226"/>
            <a:ext cx="8911687" cy="736857"/>
          </a:xfrm>
          <a:prstGeom prst="rect">
            <a:avLst/>
          </a:prstGeom>
        </p:spPr>
        <p:txBody>
          <a:bodyPr/>
          <a:lstStyle/>
          <a:p>
            <a:pPr algn="ctr" defTabSz="914400">
              <a:spcBef>
                <a:spcPct val="0"/>
              </a:spcBef>
              <a:defRPr/>
            </a:pPr>
            <a:r>
              <a:rPr lang="es-ES" sz="4400" dirty="0">
                <a:solidFill>
                  <a:schemeClr val="accent5">
                    <a:lumMod val="75000"/>
                  </a:schemeClr>
                </a:solidFill>
                <a:latin typeface="Century Gothic" pitchFamily="34" charset="0"/>
                <a:ea typeface="+mj-ea"/>
                <a:cs typeface="+mj-cs"/>
              </a:rPr>
              <a:t>No es “otro país asiático más”</a:t>
            </a:r>
          </a:p>
        </p:txBody>
      </p:sp>
      <p:pic>
        <p:nvPicPr>
          <p:cNvPr id="19" name="Imagen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95685" y="2325510"/>
            <a:ext cx="3747794" cy="2401851"/>
          </a:xfrm>
          <a:prstGeom prst="rect">
            <a:avLst/>
          </a:prstGeom>
        </p:spPr>
      </p:pic>
      <p:sp>
        <p:nvSpPr>
          <p:cNvPr id="20" name="CuadroTexto 3"/>
          <p:cNvSpPr txBox="1"/>
          <p:nvPr/>
        </p:nvSpPr>
        <p:spPr>
          <a:xfrm>
            <a:off x="4877560" y="1640292"/>
            <a:ext cx="2731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dirty="0">
                <a:solidFill>
                  <a:schemeClr val="accent1">
                    <a:lumMod val="75000"/>
                  </a:schemeClr>
                </a:solidFill>
              </a:rPr>
              <a:t>Singapur en 1965</a:t>
            </a:r>
          </a:p>
        </p:txBody>
      </p:sp>
      <p:pic>
        <p:nvPicPr>
          <p:cNvPr id="21" name="Imagen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3114" y="2325509"/>
            <a:ext cx="3430852" cy="2371060"/>
          </a:xfrm>
          <a:prstGeom prst="rect">
            <a:avLst/>
          </a:prstGeom>
        </p:spPr>
      </p:pic>
      <p:sp>
        <p:nvSpPr>
          <p:cNvPr id="37" name="CuadroTexto 5"/>
          <p:cNvSpPr txBox="1"/>
          <p:nvPr/>
        </p:nvSpPr>
        <p:spPr>
          <a:xfrm>
            <a:off x="1642304" y="5707752"/>
            <a:ext cx="276389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500" dirty="0">
                <a:latin typeface="Century Gothic" pitchFamily="34" charset="0"/>
              </a:rPr>
              <a:t>Apuestan por </a:t>
            </a:r>
            <a:r>
              <a:rPr lang="es-ES" sz="1500" b="1" dirty="0">
                <a:solidFill>
                  <a:srgbClr val="0070C0"/>
                </a:solidFill>
                <a:latin typeface="Century Gothic" pitchFamily="34" charset="0"/>
              </a:rPr>
              <a:t>la educación</a:t>
            </a:r>
          </a:p>
        </p:txBody>
      </p:sp>
      <p:pic>
        <p:nvPicPr>
          <p:cNvPr id="38" name="Imagen 7"/>
          <p:cNvPicPr>
            <a:picLocks noChangeAspect="1"/>
          </p:cNvPicPr>
          <p:nvPr/>
        </p:nvPicPr>
        <p:blipFill>
          <a:blip r:embed="rId6" cstate="print"/>
          <a:srcRect l="924" t="3069" r="2784" b="7516"/>
          <a:stretch>
            <a:fillRect/>
          </a:stretch>
        </p:blipFill>
        <p:spPr>
          <a:xfrm>
            <a:off x="4369582" y="5214950"/>
            <a:ext cx="2940864" cy="13573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5059" name="Picture 3" descr="C:\Users\jbernabeu\AppData\Local\Microsoft\Windows\Temporary Internet Files\Content.IE5\0EGHE9G4\deelight-Magnifying-Glass[1].pn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3F9FF"/>
              </a:clrFrom>
              <a:clrTo>
                <a:srgbClr val="F3F9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7953389" y="5643578"/>
            <a:ext cx="1698895" cy="1958604"/>
          </a:xfrm>
          <a:prstGeom prst="rect">
            <a:avLst/>
          </a:prstGeom>
          <a:noFill/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95605" y="1928802"/>
            <a:ext cx="5962493" cy="3567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522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92924" y="533799"/>
            <a:ext cx="8911687" cy="715592"/>
          </a:xfrm>
        </p:spPr>
        <p:txBody>
          <a:bodyPr/>
          <a:lstStyle/>
          <a:p>
            <a:pPr algn="ctr"/>
            <a:r>
              <a:rPr lang="es-ES" dirty="0"/>
              <a:t>¿Y en matemáticas?</a:t>
            </a:r>
          </a:p>
        </p:txBody>
      </p:sp>
      <p:pic>
        <p:nvPicPr>
          <p:cNvPr id="3" name="Mat en Singapur 1970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20182" y="1424869"/>
            <a:ext cx="8784429" cy="494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2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659320" y="414974"/>
            <a:ext cx="900919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s-ES" sz="2400" dirty="0">
                <a:solidFill>
                  <a:srgbClr val="0070C0"/>
                </a:solidFill>
              </a:rPr>
              <a:t>Los tres errores que cometían</a:t>
            </a:r>
            <a:r>
              <a:rPr lang="es-ES" sz="2400" dirty="0"/>
              <a:t> (hace 40 años)</a:t>
            </a:r>
          </a:p>
          <a:p>
            <a:pPr marL="342900" indent="-342900">
              <a:lnSpc>
                <a:spcPct val="200000"/>
              </a:lnSpc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es-ES" sz="2400" dirty="0"/>
              <a:t>Exceso de cálculos tediosos.</a:t>
            </a:r>
          </a:p>
          <a:p>
            <a:pPr marL="342900" indent="-342900">
              <a:lnSpc>
                <a:spcPct val="200000"/>
              </a:lnSpc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es-ES" sz="2400" dirty="0"/>
              <a:t>Aprendizaje rutinario de procedimientos, sin entenderlos. </a:t>
            </a:r>
          </a:p>
          <a:p>
            <a:pPr marL="342900" indent="-342900">
              <a:lnSpc>
                <a:spcPct val="200000"/>
              </a:lnSpc>
              <a:buClr>
                <a:srgbClr val="0070C0"/>
              </a:buClr>
              <a:buFont typeface="Wingdings" panose="05000000000000000000" pitchFamily="2" charset="2"/>
              <a:buChar char="q"/>
            </a:pPr>
            <a:r>
              <a:rPr lang="es-ES" sz="2400" dirty="0"/>
              <a:t>Aprendizaje memorístico.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659320" y="4304714"/>
            <a:ext cx="79239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rgbClr val="0070C0"/>
                </a:solidFill>
              </a:rPr>
              <a:t>El desarrollo de lo que se conoce </a:t>
            </a:r>
          </a:p>
          <a:p>
            <a:r>
              <a:rPr lang="es-ES" sz="2800" dirty="0">
                <a:solidFill>
                  <a:srgbClr val="0070C0"/>
                </a:solidFill>
              </a:rPr>
              <a:t>como “método Singapur” fue la respuesta</a:t>
            </a:r>
            <a:r>
              <a:rPr lang="es-ES" sz="2800" dirty="0"/>
              <a:t>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359378" y="5802489"/>
            <a:ext cx="6389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i="1" dirty="0" err="1"/>
              <a:t>Disclaimer</a:t>
            </a:r>
            <a:r>
              <a:rPr lang="es-ES" sz="2800" dirty="0"/>
              <a:t>:    ¡No inventaron nada!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4651022" y="5802489"/>
            <a:ext cx="3883378" cy="523220"/>
          </a:xfrm>
          <a:prstGeom prst="roundRect">
            <a:avLst/>
          </a:prstGeom>
          <a:solidFill>
            <a:srgbClr val="00B0F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620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Fundamentos metodológicos</a:t>
            </a:r>
          </a:p>
        </p:txBody>
      </p:sp>
      <p:sp>
        <p:nvSpPr>
          <p:cNvPr id="3" name="Rectángulo redondeado 2"/>
          <p:cNvSpPr/>
          <p:nvPr/>
        </p:nvSpPr>
        <p:spPr>
          <a:xfrm>
            <a:off x="3567013" y="506437"/>
            <a:ext cx="6963508" cy="914400"/>
          </a:xfrm>
          <a:prstGeom prst="roundRect">
            <a:avLst/>
          </a:prstGeom>
          <a:solidFill>
            <a:srgbClr val="00B0F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2592924" y="1750255"/>
            <a:ext cx="85491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s-ES" sz="2800" dirty="0"/>
              <a:t>El aprendizaje en tres etapas (Jerome Bruner)</a:t>
            </a:r>
            <a:br>
              <a:rPr lang="es-ES" sz="2800" dirty="0"/>
            </a:br>
            <a:endParaRPr lang="es-ES" sz="2800" dirty="0"/>
          </a:p>
        </p:txBody>
      </p:sp>
      <p:sp>
        <p:nvSpPr>
          <p:cNvPr id="7" name="CuadroTexto 6"/>
          <p:cNvSpPr txBox="1"/>
          <p:nvPr/>
        </p:nvSpPr>
        <p:spPr>
          <a:xfrm>
            <a:off x="6391723" y="5937246"/>
            <a:ext cx="2138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Concreto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1943387" y="4177181"/>
            <a:ext cx="649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(1)</a:t>
            </a:r>
          </a:p>
        </p:txBody>
      </p:sp>
      <p:pic>
        <p:nvPicPr>
          <p:cNvPr id="9" name="Picture 2" descr="C:\Users\jarevalo\Downloads\IMG_78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461" y="2948062"/>
            <a:ext cx="3485306" cy="2613980"/>
          </a:xfrm>
          <a:prstGeom prst="rect">
            <a:avLst/>
          </a:prstGeom>
          <a:noFill/>
        </p:spPr>
      </p:pic>
      <p:pic>
        <p:nvPicPr>
          <p:cNvPr id="10" name="Picture 2" descr="C:\Users\jarevalo\Downloads\IMG_78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42295" y="2955322"/>
            <a:ext cx="3481754" cy="26113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778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Fundamentos metodológicos</a:t>
            </a:r>
          </a:p>
        </p:txBody>
      </p:sp>
      <p:sp>
        <p:nvSpPr>
          <p:cNvPr id="3" name="Rectángulo redondeado 2"/>
          <p:cNvSpPr/>
          <p:nvPr/>
        </p:nvSpPr>
        <p:spPr>
          <a:xfrm>
            <a:off x="3567013" y="506437"/>
            <a:ext cx="6963508" cy="914400"/>
          </a:xfrm>
          <a:prstGeom prst="roundRect">
            <a:avLst/>
          </a:prstGeom>
          <a:solidFill>
            <a:srgbClr val="00B0F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2592924" y="1750255"/>
            <a:ext cx="85491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s-ES" sz="2800" dirty="0"/>
              <a:t>El aprendizaje en tres etapas (Jerome Bruner)</a:t>
            </a:r>
            <a:br>
              <a:rPr lang="es-ES" sz="2800" dirty="0"/>
            </a:br>
            <a:endParaRPr lang="es-ES" sz="2800" dirty="0"/>
          </a:p>
        </p:txBody>
      </p:sp>
      <p:sp>
        <p:nvSpPr>
          <p:cNvPr id="8" name="CuadroTexto 7"/>
          <p:cNvSpPr txBox="1"/>
          <p:nvPr/>
        </p:nvSpPr>
        <p:spPr>
          <a:xfrm>
            <a:off x="3242244" y="3962325"/>
            <a:ext cx="6495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(2)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6587272" y="5886867"/>
            <a:ext cx="32215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Pictórico (gráfico)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1880" y="2567138"/>
            <a:ext cx="3194222" cy="3131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53875" y="2415953"/>
            <a:ext cx="3850736" cy="2588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416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piral">
  <a:themeElements>
    <a:clrScheme name="Azul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1670</TotalTime>
  <Words>847</Words>
  <Application>Microsoft Office PowerPoint</Application>
  <PresentationFormat>Personalizado</PresentationFormat>
  <Paragraphs>134</Paragraphs>
  <Slides>42</Slides>
  <Notes>5</Notes>
  <HiddenSlides>1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3" baseType="lpstr">
      <vt:lpstr>Espiral</vt:lpstr>
      <vt:lpstr> La enseñanza de las matemáticas en Singapur y sus resultados en las evaluaciones internacionales </vt:lpstr>
      <vt:lpstr>Singapur es conocido en educación</vt:lpstr>
      <vt:lpstr>Presentación de PowerPoint</vt:lpstr>
      <vt:lpstr>Presentación de PowerPoint</vt:lpstr>
      <vt:lpstr>Presentación de PowerPoint</vt:lpstr>
      <vt:lpstr>¿Y en matemáticas?</vt:lpstr>
      <vt:lpstr>Presentación de PowerPoint</vt:lpstr>
      <vt:lpstr>Fundamentos metodológicos</vt:lpstr>
      <vt:lpstr>Fundamentos metodológicos</vt:lpstr>
      <vt:lpstr>Fundamentos metodológicos</vt:lpstr>
      <vt:lpstr>Fundamentos metodológicos</vt:lpstr>
      <vt:lpstr>Presentación de PowerPoint</vt:lpstr>
      <vt:lpstr>Fundamentos metodológicos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Geometría deductiva</vt:lpstr>
      <vt:lpstr>Geometría deductiva</vt:lpstr>
      <vt:lpstr>Geometría deductiva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El cómo y el por qué</vt:lpstr>
      <vt:lpstr>Presentación de PowerPoint</vt:lpstr>
      <vt:lpstr>Presentación de PowerPoint</vt:lpstr>
      <vt:lpstr>Presentación de PowerPoint</vt:lpstr>
      <vt:lpstr>El álgebra en secundaria</vt:lpstr>
      <vt:lpstr>Presentación de PowerPoint</vt:lpstr>
      <vt:lpstr>Presentación de PowerPoint</vt:lpstr>
      <vt:lpstr>Es una idea del siglo pasado</vt:lpstr>
      <vt:lpstr> La enseñanza de las matemáticas en Singapur y sus resultados en las evaluaciones internacionales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Matemáticas Polygon Métido Singapur</dc:title>
  <dc:creator>Ramos Alonso Pedro Antonio</dc:creator>
  <cp:lastModifiedBy>PCUIMP1015</cp:lastModifiedBy>
  <cp:revision>130</cp:revision>
  <dcterms:created xsi:type="dcterms:W3CDTF">2016-04-13T08:26:40Z</dcterms:created>
  <dcterms:modified xsi:type="dcterms:W3CDTF">2017-07-05T09:51:59Z</dcterms:modified>
</cp:coreProperties>
</file>